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8953" autoAdjust="0"/>
  </p:normalViewPr>
  <p:slideViewPr>
    <p:cSldViewPr snapToGrid="0" snapToObjects="1">
      <p:cViewPr varScale="1">
        <p:scale>
          <a:sx n="66" d="100"/>
          <a:sy n="66" d="100"/>
        </p:scale>
        <p:origin x="-2616"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86DEAE-74EA-1346-8C92-B72703B4C915}" type="datetimeFigureOut">
              <a:rPr lang="en-US" smtClean="0"/>
              <a:t>4/15/13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5082ADD-C329-074E-811B-782C0B228442}" type="slidenum">
              <a:rPr lang="en-US" smtClean="0"/>
              <a:t>‹#›</a:t>
            </a:fld>
            <a:endParaRPr lang="en-US"/>
          </a:p>
        </p:txBody>
      </p:sp>
    </p:spTree>
    <p:extLst>
      <p:ext uri="{BB962C8B-B14F-4D97-AF65-F5344CB8AC3E}">
        <p14:creationId xmlns:p14="http://schemas.microsoft.com/office/powerpoint/2010/main" val="185117057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cover image shows routes taken by Domino's pizza delivery bikes in Manhattan</a:t>
            </a:r>
          </a:p>
          <a:p>
            <a:endParaRPr lang="en-US" dirty="0" smtClean="0"/>
          </a:p>
          <a:p>
            <a:r>
              <a:rPr lang="en-US" dirty="0" smtClean="0"/>
              <a:t>Explain</a:t>
            </a:r>
            <a:r>
              <a:rPr lang="en-US" baseline="0" dirty="0" smtClean="0"/>
              <a:t> a bit about who you are.</a:t>
            </a:r>
            <a:endParaRPr lang="en-US" dirty="0" smtClean="0"/>
          </a:p>
        </p:txBody>
      </p:sp>
      <p:sp>
        <p:nvSpPr>
          <p:cNvPr id="4" name="Slide Number Placeholder 3"/>
          <p:cNvSpPr>
            <a:spLocks noGrp="1"/>
          </p:cNvSpPr>
          <p:nvPr>
            <p:ph type="sldNum" sz="quarter" idx="10"/>
          </p:nvPr>
        </p:nvSpPr>
        <p:spPr/>
        <p:txBody>
          <a:bodyPr/>
          <a:lstStyle/>
          <a:p>
            <a:fld id="{15082ADD-C329-074E-811B-782C0B228442}" type="slidenum">
              <a:rPr lang="en-US" smtClean="0"/>
              <a:t>1</a:t>
            </a:fld>
            <a:endParaRPr lang="en-US"/>
          </a:p>
        </p:txBody>
      </p:sp>
    </p:spTree>
    <p:extLst>
      <p:ext uri="{BB962C8B-B14F-4D97-AF65-F5344CB8AC3E}">
        <p14:creationId xmlns:p14="http://schemas.microsoft.com/office/powerpoint/2010/main" val="7014799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Great example of the statistical approach.</a:t>
            </a:r>
          </a:p>
          <a:p>
            <a:r>
              <a:rPr lang="en-US" dirty="0" smtClean="0"/>
              <a:t>Clustering algorithm applied to your contacts and their interrelations.</a:t>
            </a:r>
          </a:p>
          <a:p>
            <a:endParaRPr lang="en-US" dirty="0" smtClean="0"/>
          </a:p>
          <a:p>
            <a:r>
              <a:rPr lang="en-US" dirty="0" smtClean="0"/>
              <a:t>Very capable of finding communities of which it had no explicit knowledge.</a:t>
            </a:r>
          </a:p>
          <a:p>
            <a:endParaRPr lang="en-US" dirty="0" smtClean="0"/>
          </a:p>
          <a:p>
            <a:r>
              <a:rPr lang="en-US" dirty="0" smtClean="0"/>
              <a:t>The graph shows my professional network: dark blue is the XML community, for example, and red is O'Reilly Media.</a:t>
            </a:r>
          </a:p>
          <a:p>
            <a:r>
              <a:rPr lang="en-US" dirty="0" smtClean="0"/>
              <a:t>(example too: Enron email interactions)</a:t>
            </a:r>
          </a:p>
          <a:p>
            <a:endParaRPr lang="en-US" dirty="0" smtClean="0"/>
          </a:p>
          <a:p>
            <a:r>
              <a:rPr lang="en-US" dirty="0" smtClean="0"/>
              <a:t>http://</a:t>
            </a:r>
            <a:r>
              <a:rPr lang="en-US" dirty="0" err="1" smtClean="0"/>
              <a:t>inmaps.linkedinlabs.com</a:t>
            </a:r>
            <a:r>
              <a:rPr lang="en-US" dirty="0" smtClean="0"/>
              <a:t>/</a:t>
            </a:r>
            <a:endParaRPr lang="en-US" dirty="0"/>
          </a:p>
        </p:txBody>
      </p:sp>
      <p:sp>
        <p:nvSpPr>
          <p:cNvPr id="4" name="Slide Number Placeholder 3"/>
          <p:cNvSpPr>
            <a:spLocks noGrp="1"/>
          </p:cNvSpPr>
          <p:nvPr>
            <p:ph type="sldNum" sz="quarter" idx="10"/>
          </p:nvPr>
        </p:nvSpPr>
        <p:spPr/>
        <p:txBody>
          <a:bodyPr/>
          <a:lstStyle/>
          <a:p>
            <a:fld id="{15082ADD-C329-074E-811B-782C0B228442}" type="slidenum">
              <a:rPr lang="en-US" smtClean="0"/>
              <a:t>10</a:t>
            </a:fld>
            <a:endParaRPr lang="en-US"/>
          </a:p>
        </p:txBody>
      </p:sp>
    </p:spTree>
    <p:extLst>
      <p:ext uri="{BB962C8B-B14F-4D97-AF65-F5344CB8AC3E}">
        <p14:creationId xmlns:p14="http://schemas.microsoft.com/office/powerpoint/2010/main" val="24712400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arrival of big data and the importance of data as a product heralded what's been touted as the hottest job of the decade, "data scientist".</a:t>
            </a:r>
          </a:p>
          <a:p>
            <a:endParaRPr lang="en-US" dirty="0" smtClean="0"/>
          </a:p>
          <a:p>
            <a:r>
              <a:rPr lang="en-US" dirty="0" smtClean="0"/>
              <a:t>Combination of statistician, programmer, entrepreneur and storyteller. DJ </a:t>
            </a:r>
            <a:r>
              <a:rPr lang="en-US" dirty="0" err="1" smtClean="0"/>
              <a:t>Patil</a:t>
            </a:r>
            <a:r>
              <a:rPr lang="en-US" dirty="0" smtClean="0"/>
              <a:t> in "Building Data Science Teams" (http://</a:t>
            </a:r>
            <a:r>
              <a:rPr lang="en-US" dirty="0" err="1" smtClean="0"/>
              <a:t>radar.oreilly.com</a:t>
            </a:r>
            <a:r>
              <a:rPr lang="en-US" dirty="0" smtClean="0"/>
              <a:t>/2011/09/building-data-science-</a:t>
            </a:r>
            <a:r>
              <a:rPr lang="en-US" dirty="0" err="1" smtClean="0"/>
              <a:t>teams.html</a:t>
            </a:r>
            <a:r>
              <a:rPr lang="en-US" dirty="0" smtClean="0"/>
              <a:t>) characterizes their role in companies:</a:t>
            </a:r>
          </a:p>
          <a:p>
            <a:endParaRPr lang="en-US" dirty="0" smtClean="0"/>
          </a:p>
          <a:p>
            <a:r>
              <a:rPr lang="en-US" dirty="0" smtClean="0"/>
              <a:t>* Decision science and business intelligence</a:t>
            </a:r>
          </a:p>
          <a:p>
            <a:r>
              <a:rPr lang="en-US" dirty="0" smtClean="0"/>
              <a:t>* Product and marketing analytics</a:t>
            </a:r>
          </a:p>
          <a:p>
            <a:r>
              <a:rPr lang="en-US" dirty="0" smtClean="0"/>
              <a:t>* Fraud, abuse, risk &amp; security</a:t>
            </a:r>
          </a:p>
          <a:p>
            <a:r>
              <a:rPr lang="en-US" dirty="0" smtClean="0"/>
              <a:t>* Data services and operations</a:t>
            </a:r>
          </a:p>
          <a:p>
            <a:r>
              <a:rPr lang="en-US" dirty="0" smtClean="0"/>
              <a:t>* Data engineering and infrastructure</a:t>
            </a:r>
          </a:p>
          <a:p>
            <a:endParaRPr lang="en-US" dirty="0" smtClean="0"/>
          </a:p>
          <a:p>
            <a:r>
              <a:rPr lang="en-US" dirty="0" err="1" smtClean="0"/>
              <a:t>Patil</a:t>
            </a:r>
            <a:r>
              <a:rPr lang="en-US" dirty="0" smtClean="0"/>
              <a:t> characterizes a data scientist as having:</a:t>
            </a:r>
          </a:p>
          <a:p>
            <a:endParaRPr lang="en-US" dirty="0" smtClean="0"/>
          </a:p>
          <a:p>
            <a:r>
              <a:rPr lang="en-US" dirty="0" smtClean="0"/>
              <a:t>• Technical expertise: the best data scientists typically have deep expertise in some scientific</a:t>
            </a:r>
          </a:p>
          <a:p>
            <a:r>
              <a:rPr lang="en-US" dirty="0" smtClean="0"/>
              <a:t>discipline.</a:t>
            </a:r>
          </a:p>
          <a:p>
            <a:r>
              <a:rPr lang="en-US" dirty="0" smtClean="0"/>
              <a:t>• Curiosity: a desire to go beneath the surface and discover and distill a problem down into a very clear set of hypotheses that can be tested.</a:t>
            </a:r>
          </a:p>
          <a:p>
            <a:r>
              <a:rPr lang="en-US" dirty="0" smtClean="0"/>
              <a:t>• Storytelling: the ability to use data to tell a story and to be able to com- </a:t>
            </a:r>
            <a:r>
              <a:rPr lang="en-US" dirty="0" err="1" smtClean="0"/>
              <a:t>municate</a:t>
            </a:r>
            <a:r>
              <a:rPr lang="en-US" dirty="0" smtClean="0"/>
              <a:t> it effectively.</a:t>
            </a:r>
          </a:p>
          <a:p>
            <a:r>
              <a:rPr lang="en-US" dirty="0" smtClean="0"/>
              <a:t>• Cleverness: the ability to look at a problem in different, creative ways.</a:t>
            </a:r>
          </a:p>
          <a:p>
            <a:endParaRPr lang="en-US" dirty="0" smtClean="0"/>
          </a:p>
          <a:p>
            <a:r>
              <a:rPr lang="en-US" dirty="0" smtClean="0"/>
              <a:t>In essence, the change is this: you can't put analysis in a box. A large BI vendor told me that their biggest problem tended to be the organizational structure of their customers, analysts were isolated in their department, throwing reports over the wall.</a:t>
            </a:r>
          </a:p>
          <a:p>
            <a:endParaRPr lang="en-US" dirty="0" smtClean="0"/>
          </a:p>
          <a:p>
            <a:r>
              <a:rPr lang="en-US" dirty="0" smtClean="0"/>
              <a:t>Google, Facebook et al not only have better tools, but they are organized around the importance of data to their organizations. Reaping benefit from data may well be as simple as sitting your analyst next to the business team.</a:t>
            </a:r>
            <a:endParaRPr lang="en-US" dirty="0"/>
          </a:p>
        </p:txBody>
      </p:sp>
      <p:sp>
        <p:nvSpPr>
          <p:cNvPr id="4" name="Slide Number Placeholder 3"/>
          <p:cNvSpPr>
            <a:spLocks noGrp="1"/>
          </p:cNvSpPr>
          <p:nvPr>
            <p:ph type="sldNum" sz="quarter" idx="10"/>
          </p:nvPr>
        </p:nvSpPr>
        <p:spPr/>
        <p:txBody>
          <a:bodyPr/>
          <a:lstStyle/>
          <a:p>
            <a:fld id="{15082ADD-C329-074E-811B-782C0B228442}" type="slidenum">
              <a:rPr lang="en-US" smtClean="0"/>
              <a:t>11</a:t>
            </a:fld>
            <a:endParaRPr lang="en-US"/>
          </a:p>
        </p:txBody>
      </p:sp>
    </p:spTree>
    <p:extLst>
      <p:ext uri="{BB962C8B-B14F-4D97-AF65-F5344CB8AC3E}">
        <p14:creationId xmlns:p14="http://schemas.microsoft.com/office/powerpoint/2010/main" val="17936799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few principles of big data.</a:t>
            </a:r>
          </a:p>
          <a:p>
            <a:r>
              <a:rPr lang="en-US" dirty="0" smtClean="0"/>
              <a:t>I mentioned earlier that the key change in big data is being able to analyze all the data points. When you do that, you find that astonishingly simple algorithms can often suffice.</a:t>
            </a:r>
          </a:p>
          <a:p>
            <a:endParaRPr lang="en-US" dirty="0" smtClean="0"/>
          </a:p>
          <a:p>
            <a:r>
              <a:rPr lang="en-US" dirty="0" smtClean="0"/>
              <a:t>Also, adding in external data sources can radically improve your analysis. Here's one example:</a:t>
            </a:r>
          </a:p>
          <a:p>
            <a:endParaRPr lang="en-US" dirty="0" smtClean="0"/>
          </a:p>
          <a:p>
            <a:r>
              <a:rPr lang="en-US" dirty="0" err="1" smtClean="0"/>
              <a:t>Anand</a:t>
            </a:r>
            <a:r>
              <a:rPr lang="en-US" dirty="0" smtClean="0"/>
              <a:t> </a:t>
            </a:r>
            <a:r>
              <a:rPr lang="en-US" dirty="0" err="1" smtClean="0"/>
              <a:t>Rajaraman</a:t>
            </a:r>
            <a:r>
              <a:rPr lang="en-US" dirty="0" smtClean="0"/>
              <a:t> of </a:t>
            </a:r>
            <a:r>
              <a:rPr lang="en-US" dirty="0" err="1" smtClean="0"/>
              <a:t>Walmart</a:t>
            </a:r>
            <a:r>
              <a:rPr lang="en-US" dirty="0" smtClean="0"/>
              <a:t> Labs</a:t>
            </a:r>
          </a:p>
          <a:p>
            <a:r>
              <a:rPr lang="en-US" dirty="0" smtClean="0"/>
              <a:t>http://</a:t>
            </a:r>
            <a:r>
              <a:rPr lang="en-US" dirty="0" err="1" smtClean="0"/>
              <a:t>anand.typepad.com</a:t>
            </a:r>
            <a:r>
              <a:rPr lang="en-US" dirty="0" smtClean="0"/>
              <a:t>/</a:t>
            </a:r>
            <a:r>
              <a:rPr lang="en-US" dirty="0" err="1" smtClean="0"/>
              <a:t>datawocky</a:t>
            </a:r>
            <a:r>
              <a:rPr lang="en-US" dirty="0" smtClean="0"/>
              <a:t>/2008/03/more-data-</a:t>
            </a:r>
            <a:r>
              <a:rPr lang="en-US" dirty="0" err="1" smtClean="0"/>
              <a:t>usual.html</a:t>
            </a:r>
            <a:endParaRPr lang="en-US" dirty="0" smtClean="0"/>
          </a:p>
          <a:p>
            <a:endParaRPr lang="en-US" dirty="0" smtClean="0"/>
          </a:p>
          <a:p>
            <a:r>
              <a:rPr lang="en-US" dirty="0" smtClean="0"/>
              <a:t>"Different student teams in my class adopted different approaches to the problem, using both published algorithms and novel ideas. Of these, the results from two of the teams illustrate a broader point. Team A came up with a very sophisticated algorithm using the</a:t>
            </a:r>
          </a:p>
          <a:p>
            <a:r>
              <a:rPr lang="en-US" dirty="0" smtClean="0"/>
              <a:t>Netflix data. Team B used a very simple algorithm, but they added in additional data beyond the Netflix set: information about movie genres from the Internet Movie Database (IMDB). Guess which team did better?"</a:t>
            </a:r>
          </a:p>
          <a:p>
            <a:endParaRPr lang="en-US" dirty="0" smtClean="0"/>
          </a:p>
          <a:p>
            <a:r>
              <a:rPr lang="en-US" dirty="0" smtClean="0"/>
              <a:t>The best algorithm using samples is beaten out by techniques that work at the level of N=all</a:t>
            </a:r>
          </a:p>
          <a:p>
            <a:endParaRPr lang="en-US" dirty="0" smtClean="0"/>
          </a:p>
          <a:p>
            <a:r>
              <a:rPr lang="en-US" dirty="0" err="1" smtClean="0"/>
              <a:t>ComScore</a:t>
            </a:r>
            <a:r>
              <a:rPr lang="en-US" dirty="0" smtClean="0"/>
              <a:t> </a:t>
            </a:r>
            <a:r>
              <a:rPr lang="en-US" dirty="0" err="1" smtClean="0"/>
              <a:t>vs</a:t>
            </a:r>
            <a:r>
              <a:rPr lang="en-US" dirty="0" smtClean="0"/>
              <a:t> Efficient Frontier (2008)</a:t>
            </a:r>
          </a:p>
          <a:p>
            <a:r>
              <a:rPr lang="en-US" dirty="0" smtClean="0"/>
              <a:t>http://</a:t>
            </a:r>
            <a:r>
              <a:rPr lang="en-US" dirty="0" err="1" smtClean="0"/>
              <a:t>anand.typepad.com</a:t>
            </a:r>
            <a:r>
              <a:rPr lang="en-US" dirty="0" smtClean="0"/>
              <a:t>/</a:t>
            </a:r>
            <a:r>
              <a:rPr lang="en-US" dirty="0" err="1" smtClean="0"/>
              <a:t>datawocky</a:t>
            </a:r>
            <a:r>
              <a:rPr lang="en-US" dirty="0" smtClean="0"/>
              <a:t>/2008/04/more-data-</a:t>
            </a:r>
            <a:r>
              <a:rPr lang="en-US" dirty="0" err="1" smtClean="0"/>
              <a:t>beats.html</a:t>
            </a:r>
            <a:endParaRPr lang="en-US" dirty="0" smtClean="0"/>
          </a:p>
          <a:p>
            <a:endParaRPr lang="en-US" dirty="0" smtClean="0"/>
          </a:p>
          <a:p>
            <a:r>
              <a:rPr lang="en-US" dirty="0" smtClean="0"/>
              <a:t>In marketing, one particularly "magic" data set is location. Consider sales figures from retail stores, combined with the average drive time to a competitor store.</a:t>
            </a:r>
          </a:p>
          <a:p>
            <a:endParaRPr lang="en-US" dirty="0" smtClean="0"/>
          </a:p>
          <a:p>
            <a:r>
              <a:rPr lang="en-US" dirty="0" smtClean="0"/>
              <a:t>Adding in these multiple data sets is hard work and today's tools are only starting to make that easier.</a:t>
            </a:r>
          </a:p>
          <a:p>
            <a:endParaRPr lang="en-US" dirty="0"/>
          </a:p>
        </p:txBody>
      </p:sp>
      <p:sp>
        <p:nvSpPr>
          <p:cNvPr id="4" name="Slide Number Placeholder 3"/>
          <p:cNvSpPr>
            <a:spLocks noGrp="1"/>
          </p:cNvSpPr>
          <p:nvPr>
            <p:ph type="sldNum" sz="quarter" idx="10"/>
          </p:nvPr>
        </p:nvSpPr>
        <p:spPr/>
        <p:txBody>
          <a:bodyPr/>
          <a:lstStyle/>
          <a:p>
            <a:fld id="{15082ADD-C329-074E-811B-782C0B228442}" type="slidenum">
              <a:rPr lang="en-US" smtClean="0"/>
              <a:t>12</a:t>
            </a:fld>
            <a:endParaRPr lang="en-US"/>
          </a:p>
        </p:txBody>
      </p:sp>
    </p:spTree>
    <p:extLst>
      <p:ext uri="{BB962C8B-B14F-4D97-AF65-F5344CB8AC3E}">
        <p14:creationId xmlns:p14="http://schemas.microsoft.com/office/powerpoint/2010/main" val="1602522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people say "big data is the new oil", this is what they're talking about: the sometimes surprising propensity for large humdrum data sets to contain immense business value when processed.</a:t>
            </a:r>
          </a:p>
          <a:p>
            <a:endParaRPr lang="en-US" dirty="0" smtClean="0"/>
          </a:p>
          <a:p>
            <a:r>
              <a:rPr lang="en-US" dirty="0" smtClean="0"/>
              <a:t>In a digital world, our every action leaves traces. For example, financial traders try and obscure their searches on information systems so as not to leak their intent.</a:t>
            </a:r>
          </a:p>
          <a:p>
            <a:endParaRPr lang="en-US" dirty="0" smtClean="0"/>
          </a:p>
          <a:p>
            <a:r>
              <a:rPr lang="en-US" dirty="0" err="1" smtClean="0"/>
              <a:t>Shwetak</a:t>
            </a:r>
            <a:r>
              <a:rPr lang="en-US" baseline="0" dirty="0" smtClean="0"/>
              <a:t> Patel story, analyzing energy signals. Knowing what you’re doing can inform action.</a:t>
            </a:r>
            <a:endParaRPr lang="en-US" dirty="0" smtClean="0"/>
          </a:p>
          <a:p>
            <a:endParaRPr lang="en-US" dirty="0" smtClean="0"/>
          </a:p>
          <a:p>
            <a:r>
              <a:rPr lang="en-US" dirty="0" smtClean="0"/>
              <a:t>Google using the search logs to understand users' behavior, and find signals that can be used to improve the product. This is how Steven Levy describes it:</a:t>
            </a:r>
          </a:p>
          <a:p>
            <a:endParaRPr lang="en-US" dirty="0" smtClean="0"/>
          </a:p>
          <a:p>
            <a:r>
              <a:rPr lang="en-US" dirty="0" smtClean="0"/>
              <a:t>'But the information Google began gathering was far more voluminous, and the company received it for free. Google came to see that instant feedback as the basis of an artificial intelligence learning mechanism.  ...  On the most basic level, Google could see how satisfied users were. To paraphrase Tolstoy, happy users were all the same. The best sign of their happiness was the “long click”— this occurred when someone went to a search result, ideally the top one, and did not return. That meant Google had successfully fulfilled the query. But unhappy users were unhappy in their own ways. Most telling were the “short clicks” where a user followed a link and immediately returned to try again.'</a:t>
            </a:r>
          </a:p>
          <a:p>
            <a:endParaRPr lang="en-US" dirty="0" smtClean="0"/>
          </a:p>
          <a:p>
            <a:r>
              <a:rPr lang="en-US" dirty="0" smtClean="0"/>
              <a:t>Levy, Steven (2011-04-12). In The </a:t>
            </a:r>
            <a:r>
              <a:rPr lang="en-US" dirty="0" err="1" smtClean="0"/>
              <a:t>Plex</a:t>
            </a:r>
            <a:r>
              <a:rPr lang="en-US" dirty="0" smtClean="0"/>
              <a:t> (p. 47). Simon &amp; Schuster, Inc.</a:t>
            </a:r>
          </a:p>
          <a:p>
            <a:endParaRPr lang="en-US" dirty="0" smtClean="0"/>
          </a:p>
          <a:p>
            <a:r>
              <a:rPr lang="en-US" dirty="0" smtClean="0"/>
              <a:t>Best place to look for improvements is by observing user behavior. This is where observation beats out theory again.</a:t>
            </a:r>
          </a:p>
          <a:p>
            <a:endParaRPr lang="en-US" dirty="0" smtClean="0"/>
          </a:p>
          <a:p>
            <a:r>
              <a:rPr lang="en-US" dirty="0" smtClean="0"/>
              <a:t>It's a benign feedback loop that offers a competitive advantage. The more people use your product, the better it gets.</a:t>
            </a:r>
            <a:endParaRPr lang="en-US" dirty="0"/>
          </a:p>
        </p:txBody>
      </p:sp>
      <p:sp>
        <p:nvSpPr>
          <p:cNvPr id="4" name="Slide Number Placeholder 3"/>
          <p:cNvSpPr>
            <a:spLocks noGrp="1"/>
          </p:cNvSpPr>
          <p:nvPr>
            <p:ph type="sldNum" sz="quarter" idx="10"/>
          </p:nvPr>
        </p:nvSpPr>
        <p:spPr/>
        <p:txBody>
          <a:bodyPr/>
          <a:lstStyle/>
          <a:p>
            <a:fld id="{15082ADD-C329-074E-811B-782C0B228442}" type="slidenum">
              <a:rPr lang="en-US" smtClean="0"/>
              <a:t>13</a:t>
            </a:fld>
            <a:endParaRPr lang="en-US"/>
          </a:p>
        </p:txBody>
      </p:sp>
    </p:spTree>
    <p:extLst>
      <p:ext uri="{BB962C8B-B14F-4D97-AF65-F5344CB8AC3E}">
        <p14:creationId xmlns:p14="http://schemas.microsoft.com/office/powerpoint/2010/main" val="33664983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data storage is limited, storing every piece of information is troublesome.</a:t>
            </a:r>
          </a:p>
          <a:p>
            <a:endParaRPr lang="en-US" dirty="0" smtClean="0"/>
          </a:p>
          <a:p>
            <a:r>
              <a:rPr lang="en-US" dirty="0" smtClean="0"/>
              <a:t>This is how many of today's data warehousing solutions work. Data is loaded into the warehouse, transformed and cleaned into a schema most appropriate for purpose. Anything you throw away is lost. That might be invalid data, or detail that's not needed for current business purposes.</a:t>
            </a:r>
          </a:p>
          <a:p>
            <a:endParaRPr lang="en-US" dirty="0" smtClean="0"/>
          </a:p>
          <a:p>
            <a:r>
              <a:rPr lang="en-US" dirty="0" smtClean="0"/>
              <a:t>With big data, the approach is opposite. The idea is to store all raw incoming data. Because large amounts of data can be processed rapidly in parallel, there's no need to clean it up and transform it in advance, you can do it "just in time".</a:t>
            </a:r>
          </a:p>
          <a:p>
            <a:endParaRPr lang="en-US" dirty="0" smtClean="0"/>
          </a:p>
          <a:p>
            <a:r>
              <a:rPr lang="en-US" dirty="0" smtClean="0"/>
              <a:t>Because no information is lost, you can go back and look at data through a different lens, and find value you didn't know you needed the first time around.</a:t>
            </a:r>
          </a:p>
          <a:p>
            <a:r>
              <a:rPr lang="en-US" dirty="0" smtClean="0"/>
              <a:t>Give example of line items in shopping</a:t>
            </a:r>
            <a:r>
              <a:rPr lang="en-US" baseline="0" dirty="0" smtClean="0"/>
              <a:t>, for example. Or that of errors: nulls can be meaningful.</a:t>
            </a:r>
          </a:p>
          <a:p>
            <a:endParaRPr lang="en-US" dirty="0" smtClean="0"/>
          </a:p>
          <a:p>
            <a:r>
              <a:rPr lang="en-US" dirty="0" smtClean="0"/>
              <a:t>This is set to be a sea change in how business handles data. Instead of 3 month turnarounds for small changes to reports, expect a self-serve infrastructure that encourages exploration and questioning.</a:t>
            </a:r>
            <a:endParaRPr lang="en-US" dirty="0"/>
          </a:p>
        </p:txBody>
      </p:sp>
      <p:sp>
        <p:nvSpPr>
          <p:cNvPr id="4" name="Slide Number Placeholder 3"/>
          <p:cNvSpPr>
            <a:spLocks noGrp="1"/>
          </p:cNvSpPr>
          <p:nvPr>
            <p:ph type="sldNum" sz="quarter" idx="10"/>
          </p:nvPr>
        </p:nvSpPr>
        <p:spPr/>
        <p:txBody>
          <a:bodyPr/>
          <a:lstStyle/>
          <a:p>
            <a:fld id="{15082ADD-C329-074E-811B-782C0B228442}" type="slidenum">
              <a:rPr lang="en-US" smtClean="0"/>
              <a:t>14</a:t>
            </a:fld>
            <a:endParaRPr lang="en-US"/>
          </a:p>
        </p:txBody>
      </p:sp>
    </p:spTree>
    <p:extLst>
      <p:ext uri="{BB962C8B-B14F-4D97-AF65-F5344CB8AC3E}">
        <p14:creationId xmlns:p14="http://schemas.microsoft.com/office/powerpoint/2010/main" val="5751019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"Business Problem" is jargon that means everybody should care about data and what it says. We don't ignore what we smell or see, and in the new digital era, data is feeding us those senses.</a:t>
            </a:r>
          </a:p>
          <a:p>
            <a:endParaRPr lang="en-US" dirty="0" smtClean="0"/>
          </a:p>
          <a:p>
            <a:r>
              <a:rPr lang="en-US" dirty="0" smtClean="0"/>
              <a:t>Blind organizations can walk on unawares for a while, but then their mental maps start to fail them.</a:t>
            </a:r>
          </a:p>
          <a:p>
            <a:r>
              <a:rPr lang="en-US" dirty="0" smtClean="0"/>
              <a:t>Realistically, what does this mean?</a:t>
            </a:r>
          </a:p>
          <a:p>
            <a:endParaRPr lang="en-US" dirty="0" smtClean="0"/>
          </a:p>
          <a:p>
            <a:r>
              <a:rPr lang="en-US" dirty="0" smtClean="0"/>
              <a:t>* Buy in for using data must exist at the top level</a:t>
            </a:r>
          </a:p>
          <a:p>
            <a:pPr marL="171450" indent="-171450">
              <a:buFontTx/>
              <a:buChar char="•"/>
            </a:pPr>
            <a:r>
              <a:rPr lang="en-US" dirty="0" smtClean="0"/>
              <a:t>Don't separate people who understand the domain from those who understand math, combined them and mix them up!</a:t>
            </a:r>
          </a:p>
          <a:p>
            <a:pPr marL="171450" indent="-171450">
              <a:buFontTx/>
              <a:buChar char="•"/>
            </a:pPr>
            <a:r>
              <a:rPr lang="en-US" dirty="0" smtClean="0"/>
              <a:t>There</a:t>
            </a:r>
            <a:r>
              <a:rPr lang="en-US" baseline="0" dirty="0" smtClean="0"/>
              <a:t> be dragons: understanding bias and models. (Race as a proxy, for example. Consider the LinkedIn graph.)</a:t>
            </a:r>
            <a:endParaRPr lang="en-US" dirty="0" smtClean="0"/>
          </a:p>
          <a:p>
            <a:r>
              <a:rPr lang="en-US" dirty="0" smtClean="0"/>
              <a:t>* Be prepared for organizational change to happen if you really want to use data well</a:t>
            </a:r>
          </a:p>
          <a:p>
            <a:endParaRPr lang="en-US" dirty="0" smtClean="0"/>
          </a:p>
          <a:p>
            <a:r>
              <a:rPr lang="en-US" dirty="0" smtClean="0"/>
              <a:t>Big data is developing against a background of change in IT. No longer is savvy IT about central planning, but about enablement. </a:t>
            </a:r>
          </a:p>
          <a:p>
            <a:endParaRPr lang="en-US" dirty="0" smtClean="0"/>
          </a:p>
          <a:p>
            <a:r>
              <a:rPr lang="en-US" dirty="0" smtClean="0"/>
              <a:t>* Data should be made available to all who want to use it. A successful example in the large is that of opening government data, and resulting ecosystems of private companies providing value through the data.</a:t>
            </a:r>
            <a:endParaRPr lang="en-US" dirty="0"/>
          </a:p>
        </p:txBody>
      </p:sp>
      <p:sp>
        <p:nvSpPr>
          <p:cNvPr id="4" name="Slide Number Placeholder 3"/>
          <p:cNvSpPr>
            <a:spLocks noGrp="1"/>
          </p:cNvSpPr>
          <p:nvPr>
            <p:ph type="sldNum" sz="quarter" idx="10"/>
          </p:nvPr>
        </p:nvSpPr>
        <p:spPr/>
        <p:txBody>
          <a:bodyPr/>
          <a:lstStyle/>
          <a:p>
            <a:fld id="{15082ADD-C329-074E-811B-782C0B228442}" type="slidenum">
              <a:rPr lang="en-US" smtClean="0"/>
              <a:t>15</a:t>
            </a:fld>
            <a:endParaRPr lang="en-US"/>
          </a:p>
        </p:txBody>
      </p:sp>
    </p:spTree>
    <p:extLst>
      <p:ext uri="{BB962C8B-B14F-4D97-AF65-F5344CB8AC3E}">
        <p14:creationId xmlns:p14="http://schemas.microsoft.com/office/powerpoint/2010/main" val="22723291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We're mostly at phase 1: "get the data"</a:t>
            </a:r>
          </a:p>
          <a:p>
            <a:endParaRPr lang="en-US" dirty="0" smtClean="0"/>
          </a:p>
          <a:p>
            <a:r>
              <a:rPr lang="en-US" dirty="0" smtClean="0"/>
              <a:t>This turns out to be spectacularly difficult, and it's where most of the current industry effort is focused. Data marketplaces were a big deal a few years ago, but didn't take off. Why? There was nowhere for the data to go.</a:t>
            </a:r>
          </a:p>
          <a:p>
            <a:endParaRPr lang="en-US" dirty="0" smtClean="0"/>
          </a:p>
          <a:p>
            <a:r>
              <a:rPr lang="en-US" dirty="0" smtClean="0"/>
              <a:t>Inside an organization, getting access to data can often run up against politics and silos.</a:t>
            </a:r>
          </a:p>
          <a:p>
            <a:endParaRPr lang="en-US" dirty="0" smtClean="0"/>
          </a:p>
          <a:p>
            <a:r>
              <a:rPr lang="en-US" dirty="0" smtClean="0"/>
              <a:t>We're starting to push into phase 2, and understand some of the patterns of change. Training up data scientists, building out data platforms inside organizations, creating easier services and tools.</a:t>
            </a:r>
          </a:p>
          <a:p>
            <a:endParaRPr lang="en-US" dirty="0" smtClean="0"/>
          </a:p>
          <a:p>
            <a:r>
              <a:rPr lang="en-US" dirty="0" smtClean="0"/>
              <a:t>There's not going to be a one-size-fits-all Phase 2. Instead, the thing to do is to figure out your target problem, and then working with the data to answer it.</a:t>
            </a:r>
            <a:endParaRPr lang="en-US" dirty="0"/>
          </a:p>
        </p:txBody>
      </p:sp>
      <p:sp>
        <p:nvSpPr>
          <p:cNvPr id="4" name="Slide Number Placeholder 3"/>
          <p:cNvSpPr>
            <a:spLocks noGrp="1"/>
          </p:cNvSpPr>
          <p:nvPr>
            <p:ph type="sldNum" sz="quarter" idx="10"/>
          </p:nvPr>
        </p:nvSpPr>
        <p:spPr/>
        <p:txBody>
          <a:bodyPr/>
          <a:lstStyle/>
          <a:p>
            <a:fld id="{15082ADD-C329-074E-811B-782C0B228442}" type="slidenum">
              <a:rPr lang="en-US" smtClean="0"/>
              <a:t>16</a:t>
            </a:fld>
            <a:endParaRPr lang="en-US"/>
          </a:p>
        </p:txBody>
      </p:sp>
    </p:spTree>
    <p:extLst>
      <p:ext uri="{BB962C8B-B14F-4D97-AF65-F5344CB8AC3E}">
        <p14:creationId xmlns:p14="http://schemas.microsoft.com/office/powerpoint/2010/main" val="23023523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Firstly, to get into "big data" you don't have to work on big data. Smart use of data is the most important thing to get familiar with.</a:t>
            </a:r>
          </a:p>
          <a:p>
            <a:endParaRPr lang="en-US" dirty="0" smtClean="0"/>
          </a:p>
          <a:p>
            <a:r>
              <a:rPr lang="en-US" dirty="0" smtClean="0"/>
              <a:t>You can work on small data sets with R, Python, </a:t>
            </a:r>
            <a:r>
              <a:rPr lang="en-US" dirty="0" err="1" smtClean="0"/>
              <a:t>Gephi</a:t>
            </a:r>
            <a:r>
              <a:rPr lang="en-US" dirty="0" smtClean="0"/>
              <a:t>. If you don't know relational databases, learn them, as SQL isn't going away any time soon. Learn all the things you need to liberate data. Google Fusion Tables. Look at the Guardian's data blog and learn from what they do.</a:t>
            </a:r>
          </a:p>
          <a:p>
            <a:r>
              <a:rPr lang="en-US" dirty="0" smtClean="0"/>
              <a:t>Tinker.</a:t>
            </a:r>
          </a:p>
          <a:p>
            <a:r>
              <a:rPr lang="en-US" dirty="0" err="1" smtClean="0"/>
              <a:t>Hadoop</a:t>
            </a:r>
            <a:r>
              <a:rPr lang="en-US" dirty="0" smtClean="0"/>
              <a:t> is an operating system for big data. You can get started working with it using reasonably familiar tools and Amazon's cloud services. State of tooling is still immature, you need to be a programmer.</a:t>
            </a:r>
            <a:endParaRPr lang="en-US" dirty="0"/>
          </a:p>
        </p:txBody>
      </p:sp>
      <p:sp>
        <p:nvSpPr>
          <p:cNvPr id="4" name="Slide Number Placeholder 3"/>
          <p:cNvSpPr>
            <a:spLocks noGrp="1"/>
          </p:cNvSpPr>
          <p:nvPr>
            <p:ph type="sldNum" sz="quarter" idx="10"/>
          </p:nvPr>
        </p:nvSpPr>
        <p:spPr/>
        <p:txBody>
          <a:bodyPr/>
          <a:lstStyle/>
          <a:p>
            <a:fld id="{15082ADD-C329-074E-811B-782C0B228442}" type="slidenum">
              <a:rPr lang="en-US" smtClean="0"/>
              <a:t>17</a:t>
            </a:fld>
            <a:endParaRPr lang="en-US"/>
          </a:p>
        </p:txBody>
      </p:sp>
    </p:spTree>
    <p:extLst>
      <p:ext uri="{BB962C8B-B14F-4D97-AF65-F5344CB8AC3E}">
        <p14:creationId xmlns:p14="http://schemas.microsoft.com/office/powerpoint/2010/main" val="19139972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we're busy reinventing our data infrastructure at scale, there are plenty of concepts from the "small data" world that don't exist yet for big data: and will become correspondingly more vital.</a:t>
            </a:r>
          </a:p>
          <a:p>
            <a:endParaRPr lang="en-US" dirty="0" smtClean="0"/>
          </a:p>
          <a:p>
            <a:r>
              <a:rPr lang="en-US" dirty="0" smtClean="0"/>
              <a:t>* Provenance: where did this data come from?</a:t>
            </a:r>
          </a:p>
          <a:p>
            <a:r>
              <a:rPr lang="en-US" dirty="0" smtClean="0"/>
              <a:t>* Indexing and location: where can I find the data?</a:t>
            </a:r>
          </a:p>
          <a:p>
            <a:r>
              <a:rPr lang="en-US" dirty="0" smtClean="0"/>
              <a:t>* Dependencies: which systems depend on this data for their function?</a:t>
            </a:r>
          </a:p>
          <a:p>
            <a:r>
              <a:rPr lang="en-US" dirty="0" smtClean="0"/>
              <a:t>* Auditing: who has touched this data, how was it transformed?</a:t>
            </a:r>
          </a:p>
          <a:p>
            <a:endParaRPr lang="en-US" dirty="0" smtClean="0"/>
          </a:p>
          <a:p>
            <a:r>
              <a:rPr lang="en-US" dirty="0" smtClean="0"/>
              <a:t>I don't expect the solutions to these problems to be exactly the same as today's for smaller data. A change in scale can bring a change in nature too.</a:t>
            </a:r>
            <a:endParaRPr lang="en-US" dirty="0"/>
          </a:p>
        </p:txBody>
      </p:sp>
      <p:sp>
        <p:nvSpPr>
          <p:cNvPr id="4" name="Slide Number Placeholder 3"/>
          <p:cNvSpPr>
            <a:spLocks noGrp="1"/>
          </p:cNvSpPr>
          <p:nvPr>
            <p:ph type="sldNum" sz="quarter" idx="10"/>
          </p:nvPr>
        </p:nvSpPr>
        <p:spPr/>
        <p:txBody>
          <a:bodyPr/>
          <a:lstStyle/>
          <a:p>
            <a:fld id="{15082ADD-C329-074E-811B-782C0B228442}" type="slidenum">
              <a:rPr lang="en-US" smtClean="0"/>
              <a:t>18</a:t>
            </a:fld>
            <a:endParaRPr lang="en-US"/>
          </a:p>
        </p:txBody>
      </p:sp>
    </p:spTree>
    <p:extLst>
      <p:ext uri="{BB962C8B-B14F-4D97-AF65-F5344CB8AC3E}">
        <p14:creationId xmlns:p14="http://schemas.microsoft.com/office/powerpoint/2010/main" val="18470117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is by no means lost for the ontology.</a:t>
            </a:r>
          </a:p>
          <a:p>
            <a:endParaRPr lang="en-US" dirty="0" smtClean="0"/>
          </a:p>
          <a:p>
            <a:r>
              <a:rPr lang="en-US" dirty="0" smtClean="0"/>
              <a:t>Big data actually gives the semantic web something to do. One of the biggest problems in data management is classifying it: big data allows us to do a lot of that automatically. We can now start to deploy systems in a smart way based on ontologies.</a:t>
            </a:r>
          </a:p>
          <a:p>
            <a:endParaRPr lang="en-US" dirty="0" smtClean="0"/>
          </a:p>
          <a:p>
            <a:r>
              <a:rPr lang="en-US" dirty="0" smtClean="0"/>
              <a:t>Even Google have realized this, and they're making a huge push with their "knowledge graph".</a:t>
            </a:r>
          </a:p>
          <a:p>
            <a:endParaRPr lang="en-US" dirty="0" smtClean="0"/>
          </a:p>
          <a:p>
            <a:r>
              <a:rPr lang="en-US" dirty="0" smtClean="0"/>
              <a:t>The stage is set for applying artificial intelligence to enable computers to help people radically more than they ever could before.</a:t>
            </a:r>
            <a:endParaRPr lang="en-US" dirty="0"/>
          </a:p>
        </p:txBody>
      </p:sp>
      <p:sp>
        <p:nvSpPr>
          <p:cNvPr id="4" name="Slide Number Placeholder 3"/>
          <p:cNvSpPr>
            <a:spLocks noGrp="1"/>
          </p:cNvSpPr>
          <p:nvPr>
            <p:ph type="sldNum" sz="quarter" idx="10"/>
          </p:nvPr>
        </p:nvSpPr>
        <p:spPr/>
        <p:txBody>
          <a:bodyPr/>
          <a:lstStyle/>
          <a:p>
            <a:fld id="{15082ADD-C329-074E-811B-782C0B228442}" type="slidenum">
              <a:rPr lang="en-US" smtClean="0"/>
              <a:t>19</a:t>
            </a:fld>
            <a:endParaRPr lang="en-US"/>
          </a:p>
        </p:txBody>
      </p:sp>
    </p:spTree>
    <p:extLst>
      <p:ext uri="{BB962C8B-B14F-4D97-AF65-F5344CB8AC3E}">
        <p14:creationId xmlns:p14="http://schemas.microsoft.com/office/powerpoint/2010/main" val="27352304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Hard to have avoided the news about big data in the last year.</a:t>
            </a:r>
          </a:p>
          <a:p>
            <a:endParaRPr lang="en-US" dirty="0" smtClean="0"/>
          </a:p>
          <a:p>
            <a:r>
              <a:rPr lang="en-US" dirty="0" smtClean="0"/>
              <a:t>A lot of different definitions, depending on which lens you look through: from social media, through big brother, to the IT world.</a:t>
            </a:r>
          </a:p>
          <a:p>
            <a:endParaRPr lang="en-US" dirty="0" smtClean="0"/>
          </a:p>
          <a:p>
            <a:r>
              <a:rPr lang="en-US" dirty="0" smtClean="0"/>
              <a:t>My definition "smart data". </a:t>
            </a:r>
            <a:endParaRPr lang="en-US" dirty="0"/>
          </a:p>
        </p:txBody>
      </p:sp>
      <p:sp>
        <p:nvSpPr>
          <p:cNvPr id="4" name="Slide Number Placeholder 3"/>
          <p:cNvSpPr>
            <a:spLocks noGrp="1"/>
          </p:cNvSpPr>
          <p:nvPr>
            <p:ph type="sldNum" sz="quarter" idx="10"/>
          </p:nvPr>
        </p:nvSpPr>
        <p:spPr/>
        <p:txBody>
          <a:bodyPr/>
          <a:lstStyle/>
          <a:p>
            <a:fld id="{15082ADD-C329-074E-811B-782C0B228442}" type="slidenum">
              <a:rPr lang="en-US" smtClean="0"/>
              <a:t>2</a:t>
            </a:fld>
            <a:endParaRPr lang="en-US"/>
          </a:p>
        </p:txBody>
      </p:sp>
    </p:spTree>
    <p:extLst>
      <p:ext uri="{BB962C8B-B14F-4D97-AF65-F5344CB8AC3E}">
        <p14:creationId xmlns:p14="http://schemas.microsoft.com/office/powerpoint/2010/main" val="26068900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more of the world can be measured, your organization becomes more like a laboratory.</a:t>
            </a:r>
          </a:p>
          <a:p>
            <a:endParaRPr lang="en-US" dirty="0" smtClean="0"/>
          </a:p>
          <a:p>
            <a:r>
              <a:rPr lang="en-US" dirty="0" smtClean="0"/>
              <a:t>The things that make a good scientist and a good leader in real life apply in data too.</a:t>
            </a:r>
          </a:p>
          <a:p>
            <a:endParaRPr lang="en-US" dirty="0" smtClean="0"/>
          </a:p>
          <a:p>
            <a:r>
              <a:rPr lang="en-US" dirty="0" smtClean="0"/>
              <a:t>Above all, ask good questions</a:t>
            </a:r>
            <a:endParaRPr lang="en-US" dirty="0"/>
          </a:p>
        </p:txBody>
      </p:sp>
      <p:sp>
        <p:nvSpPr>
          <p:cNvPr id="4" name="Slide Number Placeholder 3"/>
          <p:cNvSpPr>
            <a:spLocks noGrp="1"/>
          </p:cNvSpPr>
          <p:nvPr>
            <p:ph type="sldNum" sz="quarter" idx="10"/>
          </p:nvPr>
        </p:nvSpPr>
        <p:spPr/>
        <p:txBody>
          <a:bodyPr/>
          <a:lstStyle/>
          <a:p>
            <a:fld id="{15082ADD-C329-074E-811B-782C0B228442}" type="slidenum">
              <a:rPr lang="en-US" smtClean="0"/>
              <a:t>20</a:t>
            </a:fld>
            <a:endParaRPr lang="en-US"/>
          </a:p>
        </p:txBody>
      </p:sp>
    </p:spTree>
    <p:extLst>
      <p:ext uri="{BB962C8B-B14F-4D97-AF65-F5344CB8AC3E}">
        <p14:creationId xmlns:p14="http://schemas.microsoft.com/office/powerpoint/2010/main" val="18762346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Excellent photographic storytelling about how data and analytics touch our everyday lives.</a:t>
            </a:r>
            <a:endParaRPr lang="en-US" dirty="0"/>
          </a:p>
        </p:txBody>
      </p:sp>
      <p:sp>
        <p:nvSpPr>
          <p:cNvPr id="4" name="Slide Number Placeholder 3"/>
          <p:cNvSpPr>
            <a:spLocks noGrp="1"/>
          </p:cNvSpPr>
          <p:nvPr>
            <p:ph type="sldNum" sz="quarter" idx="10"/>
          </p:nvPr>
        </p:nvSpPr>
        <p:spPr/>
        <p:txBody>
          <a:bodyPr/>
          <a:lstStyle/>
          <a:p>
            <a:fld id="{15082ADD-C329-074E-811B-782C0B228442}" type="slidenum">
              <a:rPr lang="en-US" smtClean="0"/>
              <a:t>21</a:t>
            </a:fld>
            <a:endParaRPr lang="en-US"/>
          </a:p>
        </p:txBody>
      </p:sp>
    </p:spTree>
    <p:extLst>
      <p:ext uri="{BB962C8B-B14F-4D97-AF65-F5344CB8AC3E}">
        <p14:creationId xmlns:p14="http://schemas.microsoft.com/office/powerpoint/2010/main" val="10713747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http://big-data-</a:t>
            </a:r>
            <a:r>
              <a:rPr lang="en-US" dirty="0" err="1" smtClean="0"/>
              <a:t>book.com</a:t>
            </a:r>
            <a:r>
              <a:rPr lang="en-US" dirty="0" smtClean="0"/>
              <a:t>/</a:t>
            </a:r>
          </a:p>
          <a:p>
            <a:endParaRPr lang="en-US" dirty="0" smtClean="0"/>
          </a:p>
          <a:p>
            <a:r>
              <a:rPr lang="en-US" dirty="0" smtClean="0"/>
              <a:t>by Viktor Mayer-</a:t>
            </a:r>
            <a:r>
              <a:rPr lang="en-US" dirty="0" err="1" smtClean="0"/>
              <a:t>Schönberger</a:t>
            </a:r>
            <a:r>
              <a:rPr lang="en-US" dirty="0" smtClean="0"/>
              <a:t> and Kenneth </a:t>
            </a:r>
            <a:r>
              <a:rPr lang="en-US" dirty="0" err="1" smtClean="0"/>
              <a:t>Cukier</a:t>
            </a:r>
            <a:r>
              <a:rPr lang="en-US" dirty="0" smtClean="0"/>
              <a:t>, who wrote the influential Economist report on big data in 2011.</a:t>
            </a:r>
          </a:p>
          <a:p>
            <a:endParaRPr lang="en-US" dirty="0" smtClean="0"/>
          </a:p>
          <a:p>
            <a:r>
              <a:rPr lang="en-US" dirty="0" smtClean="0"/>
              <a:t>A wonderfully written trove of stories that illustrate well the principles of big data.</a:t>
            </a:r>
            <a:endParaRPr lang="en-US" dirty="0"/>
          </a:p>
        </p:txBody>
      </p:sp>
      <p:sp>
        <p:nvSpPr>
          <p:cNvPr id="4" name="Slide Number Placeholder 3"/>
          <p:cNvSpPr>
            <a:spLocks noGrp="1"/>
          </p:cNvSpPr>
          <p:nvPr>
            <p:ph type="sldNum" sz="quarter" idx="10"/>
          </p:nvPr>
        </p:nvSpPr>
        <p:spPr/>
        <p:txBody>
          <a:bodyPr/>
          <a:lstStyle/>
          <a:p>
            <a:fld id="{15082ADD-C329-074E-811B-782C0B228442}" type="slidenum">
              <a:rPr lang="en-US" smtClean="0"/>
              <a:t>22</a:t>
            </a:fld>
            <a:endParaRPr lang="en-US"/>
          </a:p>
        </p:txBody>
      </p:sp>
    </p:spTree>
    <p:extLst>
      <p:ext uri="{BB962C8B-B14F-4D97-AF65-F5344CB8AC3E}">
        <p14:creationId xmlns:p14="http://schemas.microsoft.com/office/powerpoint/2010/main" val="7053804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 the Editor-in-Chief.</a:t>
            </a:r>
          </a:p>
          <a:p>
            <a:endParaRPr lang="en-US" dirty="0" smtClean="0"/>
          </a:p>
          <a:p>
            <a:r>
              <a:rPr lang="en-US" dirty="0" smtClean="0"/>
              <a:t>Our aim is to be integrative across disciplines and foster discussion of interest over the data-using community.</a:t>
            </a:r>
            <a:endParaRPr lang="en-US" dirty="0"/>
          </a:p>
        </p:txBody>
      </p:sp>
      <p:sp>
        <p:nvSpPr>
          <p:cNvPr id="4" name="Slide Number Placeholder 3"/>
          <p:cNvSpPr>
            <a:spLocks noGrp="1"/>
          </p:cNvSpPr>
          <p:nvPr>
            <p:ph type="sldNum" sz="quarter" idx="10"/>
          </p:nvPr>
        </p:nvSpPr>
        <p:spPr/>
        <p:txBody>
          <a:bodyPr/>
          <a:lstStyle/>
          <a:p>
            <a:fld id="{15082ADD-C329-074E-811B-782C0B228442}" type="slidenum">
              <a:rPr lang="en-US" smtClean="0"/>
              <a:t>23</a:t>
            </a:fld>
            <a:endParaRPr lang="en-US"/>
          </a:p>
        </p:txBody>
      </p:sp>
    </p:spTree>
    <p:extLst>
      <p:ext uri="{BB962C8B-B14F-4D97-AF65-F5344CB8AC3E}">
        <p14:creationId xmlns:p14="http://schemas.microsoft.com/office/powerpoint/2010/main" val="6427388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 the founding program chair for this conference, which now happens four times a year. http://</a:t>
            </a:r>
            <a:r>
              <a:rPr lang="en-US" dirty="0" err="1" smtClean="0"/>
              <a:t>strataconf.com</a:t>
            </a:r>
            <a:r>
              <a:rPr lang="en-US" dirty="0" smtClean="0"/>
              <a:t>/</a:t>
            </a:r>
          </a:p>
          <a:p>
            <a:endParaRPr lang="en-US" dirty="0" smtClean="0"/>
          </a:p>
          <a:p>
            <a:r>
              <a:rPr lang="en-US" dirty="0" smtClean="0"/>
              <a:t>Our tagline is "making data work", which sums up my philosophy to this area.</a:t>
            </a:r>
            <a:endParaRPr lang="en-US" dirty="0"/>
          </a:p>
        </p:txBody>
      </p:sp>
      <p:sp>
        <p:nvSpPr>
          <p:cNvPr id="4" name="Slide Number Placeholder 3"/>
          <p:cNvSpPr>
            <a:spLocks noGrp="1"/>
          </p:cNvSpPr>
          <p:nvPr>
            <p:ph type="sldNum" sz="quarter" idx="10"/>
          </p:nvPr>
        </p:nvSpPr>
        <p:spPr/>
        <p:txBody>
          <a:bodyPr/>
          <a:lstStyle/>
          <a:p>
            <a:fld id="{15082ADD-C329-074E-811B-782C0B228442}" type="slidenum">
              <a:rPr lang="en-US" smtClean="0"/>
              <a:t>24</a:t>
            </a:fld>
            <a:endParaRPr lang="en-US"/>
          </a:p>
        </p:txBody>
      </p:sp>
    </p:spTree>
    <p:extLst>
      <p:ext uri="{BB962C8B-B14F-4D97-AF65-F5344CB8AC3E}">
        <p14:creationId xmlns:p14="http://schemas.microsoft.com/office/powerpoint/2010/main" val="24153558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also run the "Data Data Data" community on Google Plus, which is a good place to learn of new tools and join in high-signal discussions around big data and data science.</a:t>
            </a:r>
          </a:p>
          <a:p>
            <a:endParaRPr lang="en-US" dirty="0" smtClean="0"/>
          </a:p>
          <a:p>
            <a:r>
              <a:rPr lang="en-US" dirty="0" smtClean="0"/>
              <a:t>Closing thoughts: as managers of information,</a:t>
            </a:r>
            <a:r>
              <a:rPr lang="en-US" baseline="0" dirty="0" smtClean="0"/>
              <a:t> we’re in a great place to fuel the transformation around data, to take it from being an assistive role to the genesis of new value in our organizations.</a:t>
            </a:r>
            <a:endParaRPr lang="en-US" dirty="0"/>
          </a:p>
        </p:txBody>
      </p:sp>
      <p:sp>
        <p:nvSpPr>
          <p:cNvPr id="4" name="Slide Number Placeholder 3"/>
          <p:cNvSpPr>
            <a:spLocks noGrp="1"/>
          </p:cNvSpPr>
          <p:nvPr>
            <p:ph type="sldNum" sz="quarter" idx="10"/>
          </p:nvPr>
        </p:nvSpPr>
        <p:spPr/>
        <p:txBody>
          <a:bodyPr/>
          <a:lstStyle/>
          <a:p>
            <a:fld id="{15082ADD-C329-074E-811B-782C0B228442}" type="slidenum">
              <a:rPr lang="en-US" smtClean="0"/>
              <a:t>25</a:t>
            </a:fld>
            <a:endParaRPr lang="en-US"/>
          </a:p>
        </p:txBody>
      </p:sp>
    </p:spTree>
    <p:extLst>
      <p:ext uri="{BB962C8B-B14F-4D97-AF65-F5344CB8AC3E}">
        <p14:creationId xmlns:p14="http://schemas.microsoft.com/office/powerpoint/2010/main" val="27700258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William "Strata" Smith was an English geologist who lived over 150 years ago.</a:t>
            </a:r>
          </a:p>
          <a:p>
            <a:endParaRPr lang="en-US" dirty="0" smtClean="0"/>
          </a:p>
          <a:p>
            <a:r>
              <a:rPr lang="en-US" dirty="0" smtClean="0"/>
              <a:t>He noticed by examining out crops of rock that the fossils always appeared in the same order.</a:t>
            </a:r>
          </a:p>
          <a:p>
            <a:endParaRPr lang="en-US" dirty="0" smtClean="0"/>
          </a:p>
          <a:p>
            <a:r>
              <a:rPr lang="en-US" dirty="0" smtClean="0"/>
              <a:t>He was then able to deduce from the rocks on the ground, what lay underneath.</a:t>
            </a:r>
          </a:p>
        </p:txBody>
      </p:sp>
      <p:sp>
        <p:nvSpPr>
          <p:cNvPr id="4" name="Slide Number Placeholder 3"/>
          <p:cNvSpPr>
            <a:spLocks noGrp="1"/>
          </p:cNvSpPr>
          <p:nvPr>
            <p:ph type="sldNum" sz="quarter" idx="10"/>
          </p:nvPr>
        </p:nvSpPr>
        <p:spPr/>
        <p:txBody>
          <a:bodyPr/>
          <a:lstStyle/>
          <a:p>
            <a:fld id="{15082ADD-C329-074E-811B-782C0B228442}" type="slidenum">
              <a:rPr lang="en-US" smtClean="0"/>
              <a:t>3</a:t>
            </a:fld>
            <a:endParaRPr lang="en-US"/>
          </a:p>
        </p:txBody>
      </p:sp>
    </p:spTree>
    <p:extLst>
      <p:ext uri="{BB962C8B-B14F-4D97-AF65-F5344CB8AC3E}">
        <p14:creationId xmlns:p14="http://schemas.microsoft.com/office/powerpoint/2010/main" val="34231277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Smith produced a geological map of the UK, showing the location of minerals, which made a lot of people very rich.</a:t>
            </a:r>
          </a:p>
          <a:p>
            <a:endParaRPr lang="en-US" dirty="0" smtClean="0"/>
          </a:p>
          <a:p>
            <a:r>
              <a:rPr lang="en-US" dirty="0" smtClean="0"/>
              <a:t>This is a great example of smart use of data: using observations to create interferences and hence new value.</a:t>
            </a:r>
            <a:endParaRPr lang="en-US" dirty="0"/>
          </a:p>
        </p:txBody>
      </p:sp>
      <p:sp>
        <p:nvSpPr>
          <p:cNvPr id="4" name="Slide Number Placeholder 3"/>
          <p:cNvSpPr>
            <a:spLocks noGrp="1"/>
          </p:cNvSpPr>
          <p:nvPr>
            <p:ph type="sldNum" sz="quarter" idx="10"/>
          </p:nvPr>
        </p:nvSpPr>
        <p:spPr/>
        <p:txBody>
          <a:bodyPr/>
          <a:lstStyle/>
          <a:p>
            <a:fld id="{15082ADD-C329-074E-811B-782C0B228442}" type="slidenum">
              <a:rPr lang="en-US" smtClean="0"/>
              <a:t>4</a:t>
            </a:fld>
            <a:endParaRPr lang="en-US"/>
          </a:p>
        </p:txBody>
      </p:sp>
    </p:spTree>
    <p:extLst>
      <p:ext uri="{BB962C8B-B14F-4D97-AF65-F5344CB8AC3E}">
        <p14:creationId xmlns:p14="http://schemas.microsoft.com/office/powerpoint/2010/main" val="34983453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Until a few years ago, the role of IT in an organization was mostly automating processes that had previously been done with paper.</a:t>
            </a:r>
          </a:p>
          <a:p>
            <a:endParaRPr lang="en-US" dirty="0" smtClean="0"/>
          </a:p>
          <a:p>
            <a:r>
              <a:rPr lang="en-US" dirty="0" smtClean="0"/>
              <a:t>Other phases of the product loop: customer interaction, sales, manufacture, all happened very much within the physical world.</a:t>
            </a:r>
          </a:p>
          <a:p>
            <a:endParaRPr lang="en-US" dirty="0" smtClean="0"/>
          </a:p>
          <a:p>
            <a:r>
              <a:rPr lang="en-US" dirty="0" smtClean="0"/>
              <a:t>Companies today are becoming increasingly digital as ever more comes under algorithmic control. Not just customer interaction, but even manufacture and delivery.</a:t>
            </a:r>
          </a:p>
          <a:p>
            <a:endParaRPr lang="en-US" dirty="0" smtClean="0"/>
          </a:p>
          <a:p>
            <a:r>
              <a:rPr lang="en-US" dirty="0" smtClean="0"/>
              <a:t>Big data is in essence the signal pulsing through this new digital nervous system.</a:t>
            </a:r>
            <a:endParaRPr lang="en-US" dirty="0"/>
          </a:p>
        </p:txBody>
      </p:sp>
      <p:sp>
        <p:nvSpPr>
          <p:cNvPr id="4" name="Slide Number Placeholder 3"/>
          <p:cNvSpPr>
            <a:spLocks noGrp="1"/>
          </p:cNvSpPr>
          <p:nvPr>
            <p:ph type="sldNum" sz="quarter" idx="10"/>
          </p:nvPr>
        </p:nvSpPr>
        <p:spPr/>
        <p:txBody>
          <a:bodyPr/>
          <a:lstStyle/>
          <a:p>
            <a:fld id="{15082ADD-C329-074E-811B-782C0B228442}" type="slidenum">
              <a:rPr lang="en-US" smtClean="0"/>
              <a:t>5</a:t>
            </a:fld>
            <a:endParaRPr lang="en-US"/>
          </a:p>
        </p:txBody>
      </p:sp>
    </p:spTree>
    <p:extLst>
      <p:ext uri="{BB962C8B-B14F-4D97-AF65-F5344CB8AC3E}">
        <p14:creationId xmlns:p14="http://schemas.microsoft.com/office/powerpoint/2010/main" val="37272768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Quite naturally, big data originates with those organizations who have a lot of data to generate. It's unsurprising that web companies have a big role in its genesis.</a:t>
            </a:r>
          </a:p>
          <a:p>
            <a:endParaRPr lang="en-US" dirty="0" smtClean="0"/>
          </a:p>
          <a:p>
            <a:r>
              <a:rPr lang="en-US" dirty="0" smtClean="0"/>
              <a:t>Google pioneered the use of cheap commodity computers to crunch data. Using a technique they called "Map Reduce" they were able to spread large computations out over very many computers at once. In this way they were able to compile the search index that powers their search engine.</a:t>
            </a:r>
          </a:p>
          <a:p>
            <a:endParaRPr lang="en-US" dirty="0" smtClean="0"/>
          </a:p>
          <a:p>
            <a:r>
              <a:rPr lang="en-US" dirty="0" smtClean="0"/>
              <a:t>Facebook perform many computations per user to deliver their personalized recommendations and adverts.</a:t>
            </a:r>
            <a:endParaRPr lang="en-US" dirty="0"/>
          </a:p>
        </p:txBody>
      </p:sp>
      <p:sp>
        <p:nvSpPr>
          <p:cNvPr id="4" name="Slide Number Placeholder 3"/>
          <p:cNvSpPr>
            <a:spLocks noGrp="1"/>
          </p:cNvSpPr>
          <p:nvPr>
            <p:ph type="sldNum" sz="quarter" idx="10"/>
          </p:nvPr>
        </p:nvSpPr>
        <p:spPr/>
        <p:txBody>
          <a:bodyPr/>
          <a:lstStyle/>
          <a:p>
            <a:fld id="{15082ADD-C329-074E-811B-782C0B228442}" type="slidenum">
              <a:rPr lang="en-US" smtClean="0"/>
              <a:t>6</a:t>
            </a:fld>
            <a:endParaRPr lang="en-US"/>
          </a:p>
        </p:txBody>
      </p:sp>
    </p:spTree>
    <p:extLst>
      <p:ext uri="{BB962C8B-B14F-4D97-AF65-F5344CB8AC3E}">
        <p14:creationId xmlns:p14="http://schemas.microsoft.com/office/powerpoint/2010/main" val="14884552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Wal</a:t>
            </a:r>
            <a:r>
              <a:rPr lang="en-US" dirty="0" smtClean="0"/>
              <a:t>*Mart were already doing it. So what’s the big deal? </a:t>
            </a:r>
          </a:p>
          <a:p>
            <a:r>
              <a:rPr lang="en-US" dirty="0" smtClean="0"/>
              <a:t>In some IT circles, </a:t>
            </a:r>
            <a:r>
              <a:rPr lang="en-US" dirty="0" err="1" smtClean="0"/>
              <a:t>Hadoop</a:t>
            </a:r>
            <a:r>
              <a:rPr lang="en-US" dirty="0" smtClean="0"/>
              <a:t> is synonymous with big data.</a:t>
            </a:r>
          </a:p>
          <a:p>
            <a:endParaRPr lang="en-US" dirty="0" smtClean="0"/>
          </a:p>
          <a:p>
            <a:r>
              <a:rPr lang="en-US" dirty="0" smtClean="0"/>
              <a:t>Symbolized by the toy elephant of its creators' son, </a:t>
            </a:r>
            <a:r>
              <a:rPr lang="en-US" dirty="0" err="1" smtClean="0"/>
              <a:t>Hadoop</a:t>
            </a:r>
            <a:r>
              <a:rPr lang="en-US" dirty="0" smtClean="0"/>
              <a:t> emerged from Yahoo! as an open source implementation of Google's Map Reduce paper.</a:t>
            </a:r>
          </a:p>
          <a:p>
            <a:endParaRPr lang="en-US" dirty="0" smtClean="0"/>
          </a:p>
          <a:p>
            <a:r>
              <a:rPr lang="en-US" dirty="0" smtClean="0"/>
              <a:t>Making this power available to more or less anybody at low cost has driven much of the revolution in big data we are experiencing today.</a:t>
            </a:r>
          </a:p>
          <a:p>
            <a:endParaRPr lang="en-US" dirty="0" smtClean="0"/>
          </a:p>
          <a:p>
            <a:r>
              <a:rPr lang="en-US" dirty="0" smtClean="0"/>
              <a:t>It happens against another important computing change—the cloud—with just a credit card, anybody can get started crunching big data sets today.</a:t>
            </a:r>
            <a:endParaRPr lang="en-US" dirty="0"/>
          </a:p>
        </p:txBody>
      </p:sp>
      <p:sp>
        <p:nvSpPr>
          <p:cNvPr id="4" name="Slide Number Placeholder 3"/>
          <p:cNvSpPr>
            <a:spLocks noGrp="1"/>
          </p:cNvSpPr>
          <p:nvPr>
            <p:ph type="sldNum" sz="quarter" idx="10"/>
          </p:nvPr>
        </p:nvSpPr>
        <p:spPr/>
        <p:txBody>
          <a:bodyPr/>
          <a:lstStyle/>
          <a:p>
            <a:fld id="{15082ADD-C329-074E-811B-782C0B228442}" type="slidenum">
              <a:rPr lang="en-US" smtClean="0"/>
              <a:t>7</a:t>
            </a:fld>
            <a:endParaRPr lang="en-US"/>
          </a:p>
        </p:txBody>
      </p:sp>
    </p:spTree>
    <p:extLst>
      <p:ext uri="{BB962C8B-B14F-4D97-AF65-F5344CB8AC3E}">
        <p14:creationId xmlns:p14="http://schemas.microsoft.com/office/powerpoint/2010/main" val="1829380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IT industry explains big data often in terms of variation in three "</a:t>
            </a:r>
            <a:r>
              <a:rPr lang="en-US" dirty="0" err="1" smtClean="0"/>
              <a:t>Vs</a:t>
            </a:r>
            <a:r>
              <a:rPr lang="en-US" dirty="0" smtClean="0"/>
              <a:t>".</a:t>
            </a:r>
          </a:p>
          <a:p>
            <a:endParaRPr lang="en-US" dirty="0" smtClean="0"/>
          </a:p>
          <a:p>
            <a:r>
              <a:rPr lang="en-US" dirty="0" smtClean="0"/>
              <a:t>Volume: a larger amount of data than conventional systems can process.</a:t>
            </a:r>
          </a:p>
          <a:p>
            <a:r>
              <a:rPr lang="en-US" dirty="0" smtClean="0"/>
              <a:t>Velocity: faster changing and arriving data.</a:t>
            </a:r>
          </a:p>
          <a:p>
            <a:r>
              <a:rPr lang="en-US" dirty="0" smtClean="0"/>
              <a:t>Variety: unstructured data and multiple data sources. Traditional</a:t>
            </a:r>
            <a:r>
              <a:rPr lang="en-US" baseline="0" dirty="0" smtClean="0"/>
              <a:t> data warehousing &amp; analytics only know square data!</a:t>
            </a:r>
            <a:endParaRPr lang="en-US" dirty="0" smtClean="0"/>
          </a:p>
          <a:p>
            <a:endParaRPr lang="en-US" dirty="0" smtClean="0"/>
          </a:p>
          <a:p>
            <a:r>
              <a:rPr lang="en-US" dirty="0" smtClean="0"/>
              <a:t>But the supreme change big data has brought is the ability to examine every single data point in a population.</a:t>
            </a:r>
          </a:p>
          <a:p>
            <a:endParaRPr lang="en-US" dirty="0" smtClean="0"/>
          </a:p>
          <a:p>
            <a:r>
              <a:rPr lang="en-US" dirty="0" smtClean="0"/>
              <a:t>High level example: mail order catalogs </a:t>
            </a:r>
            <a:r>
              <a:rPr lang="en-US" dirty="0" err="1" smtClean="0"/>
              <a:t>vs</a:t>
            </a:r>
            <a:r>
              <a:rPr lang="en-US" dirty="0" smtClean="0"/>
              <a:t> Amazon recommendations.</a:t>
            </a:r>
          </a:p>
          <a:p>
            <a:endParaRPr lang="en-US" dirty="0" smtClean="0"/>
          </a:p>
          <a:p>
            <a:r>
              <a:rPr lang="en-US" dirty="0" smtClean="0"/>
              <a:t>No sampling needed: sampling is fraught with trouble, you're deciding ahead of time what's representative data, you can't zoom in, restricts axes of exploration.</a:t>
            </a:r>
            <a:endParaRPr lang="en-US" dirty="0"/>
          </a:p>
        </p:txBody>
      </p:sp>
      <p:sp>
        <p:nvSpPr>
          <p:cNvPr id="4" name="Slide Number Placeholder 3"/>
          <p:cNvSpPr>
            <a:spLocks noGrp="1"/>
          </p:cNvSpPr>
          <p:nvPr>
            <p:ph type="sldNum" sz="quarter" idx="10"/>
          </p:nvPr>
        </p:nvSpPr>
        <p:spPr/>
        <p:txBody>
          <a:bodyPr/>
          <a:lstStyle/>
          <a:p>
            <a:fld id="{15082ADD-C329-074E-811B-782C0B228442}" type="slidenum">
              <a:rPr lang="en-US" smtClean="0"/>
              <a:t>8</a:t>
            </a:fld>
            <a:endParaRPr lang="en-US"/>
          </a:p>
        </p:txBody>
      </p:sp>
    </p:spTree>
    <p:extLst>
      <p:ext uri="{BB962C8B-B14F-4D97-AF65-F5344CB8AC3E}">
        <p14:creationId xmlns:p14="http://schemas.microsoft.com/office/powerpoint/2010/main" val="15648222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Statistics and sampling isn't the only practice that big data is disruptive to: semantics comes in for a challenge too.</a:t>
            </a:r>
          </a:p>
          <a:p>
            <a:endParaRPr lang="en-US" dirty="0" smtClean="0"/>
          </a:p>
          <a:p>
            <a:r>
              <a:rPr lang="en-US" dirty="0" smtClean="0"/>
              <a:t>Consider the original battle of the web: Yahoo! as a curated guide </a:t>
            </a:r>
            <a:r>
              <a:rPr lang="en-US" dirty="0" err="1" smtClean="0"/>
              <a:t>vs</a:t>
            </a:r>
            <a:r>
              <a:rPr lang="en-US" dirty="0" smtClean="0"/>
              <a:t> Google's statistical approach. The data got too large and complicated for Yahoo!'s directory.</a:t>
            </a:r>
          </a:p>
          <a:p>
            <a:r>
              <a:rPr lang="en-US" dirty="0" smtClean="0"/>
              <a:t>Ontologies are problematic (</a:t>
            </a:r>
            <a:r>
              <a:rPr lang="en-US" dirty="0" err="1" smtClean="0"/>
              <a:t>Norvig</a:t>
            </a:r>
            <a:r>
              <a:rPr lang="en-US" dirty="0" smtClean="0"/>
              <a:t> et al in "The Unreasonable Effectiveness of Data")</a:t>
            </a:r>
          </a:p>
          <a:p>
            <a:endParaRPr lang="en-US" dirty="0" smtClean="0"/>
          </a:p>
          <a:p>
            <a:r>
              <a:rPr lang="en-US" dirty="0" smtClean="0"/>
              <a:t>* Ontology writing: hard, and the easy ones are done.</a:t>
            </a:r>
          </a:p>
          <a:p>
            <a:r>
              <a:rPr lang="en-US" dirty="0" smtClean="0"/>
              <a:t>* Difficulty of implementation: hard to get people to encode metadata.</a:t>
            </a:r>
          </a:p>
          <a:p>
            <a:r>
              <a:rPr lang="en-US" dirty="0" smtClean="0"/>
              <a:t>* Competition: people want to promote their own ontology for competitive reasons.</a:t>
            </a:r>
          </a:p>
          <a:p>
            <a:r>
              <a:rPr lang="en-US" dirty="0" smtClean="0"/>
              <a:t>* Inaccuracy and deception: trust problems at large.</a:t>
            </a:r>
          </a:p>
          <a:p>
            <a:endParaRPr lang="en-US" dirty="0" smtClean="0"/>
          </a:p>
          <a:p>
            <a:r>
              <a:rPr lang="en-US" dirty="0" smtClean="0"/>
              <a:t>So, reverse the model. Instead of classifying each instance, find the natural categories and label them.</a:t>
            </a:r>
            <a:endParaRPr lang="en-US" dirty="0"/>
          </a:p>
        </p:txBody>
      </p:sp>
      <p:sp>
        <p:nvSpPr>
          <p:cNvPr id="4" name="Slide Number Placeholder 3"/>
          <p:cNvSpPr>
            <a:spLocks noGrp="1"/>
          </p:cNvSpPr>
          <p:nvPr>
            <p:ph type="sldNum" sz="quarter" idx="10"/>
          </p:nvPr>
        </p:nvSpPr>
        <p:spPr/>
        <p:txBody>
          <a:bodyPr/>
          <a:lstStyle/>
          <a:p>
            <a:fld id="{15082ADD-C329-074E-811B-782C0B228442}" type="slidenum">
              <a:rPr lang="en-US" smtClean="0"/>
              <a:t>9</a:t>
            </a:fld>
            <a:endParaRPr lang="en-US"/>
          </a:p>
        </p:txBody>
      </p:sp>
    </p:spTree>
    <p:extLst>
      <p:ext uri="{BB962C8B-B14F-4D97-AF65-F5344CB8AC3E}">
        <p14:creationId xmlns:p14="http://schemas.microsoft.com/office/powerpoint/2010/main" val="1696651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5FE6251-2874-3747-9CBF-B63B41FBFF2C}" type="datetimeFigureOut">
              <a:rPr lang="en-US" smtClean="0"/>
              <a:t>4/15/13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91DDA0-73E5-8C41-BB6E-8ED092FF99B0}" type="slidenum">
              <a:rPr lang="en-US" smtClean="0"/>
              <a:t>‹#›</a:t>
            </a:fld>
            <a:endParaRPr lang="en-US"/>
          </a:p>
        </p:txBody>
      </p:sp>
    </p:spTree>
    <p:extLst>
      <p:ext uri="{BB962C8B-B14F-4D97-AF65-F5344CB8AC3E}">
        <p14:creationId xmlns:p14="http://schemas.microsoft.com/office/powerpoint/2010/main" val="38503235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FE6251-2874-3747-9CBF-B63B41FBFF2C}" type="datetimeFigureOut">
              <a:rPr lang="en-US" smtClean="0"/>
              <a:t>4/15/13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91DDA0-73E5-8C41-BB6E-8ED092FF99B0}" type="slidenum">
              <a:rPr lang="en-US" smtClean="0"/>
              <a:t>‹#›</a:t>
            </a:fld>
            <a:endParaRPr lang="en-US"/>
          </a:p>
        </p:txBody>
      </p:sp>
    </p:spTree>
    <p:extLst>
      <p:ext uri="{BB962C8B-B14F-4D97-AF65-F5344CB8AC3E}">
        <p14:creationId xmlns:p14="http://schemas.microsoft.com/office/powerpoint/2010/main" val="23593996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FE6251-2874-3747-9CBF-B63B41FBFF2C}" type="datetimeFigureOut">
              <a:rPr lang="en-US" smtClean="0"/>
              <a:t>4/15/13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91DDA0-73E5-8C41-BB6E-8ED092FF99B0}" type="slidenum">
              <a:rPr lang="en-US" smtClean="0"/>
              <a:t>‹#›</a:t>
            </a:fld>
            <a:endParaRPr lang="en-US"/>
          </a:p>
        </p:txBody>
      </p:sp>
    </p:spTree>
    <p:extLst>
      <p:ext uri="{BB962C8B-B14F-4D97-AF65-F5344CB8AC3E}">
        <p14:creationId xmlns:p14="http://schemas.microsoft.com/office/powerpoint/2010/main" val="17053144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FE6251-2874-3747-9CBF-B63B41FBFF2C}" type="datetimeFigureOut">
              <a:rPr lang="en-US" smtClean="0"/>
              <a:t>4/15/13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91DDA0-73E5-8C41-BB6E-8ED092FF99B0}" type="slidenum">
              <a:rPr lang="en-US" smtClean="0"/>
              <a:t>‹#›</a:t>
            </a:fld>
            <a:endParaRPr lang="en-US"/>
          </a:p>
        </p:txBody>
      </p:sp>
    </p:spTree>
    <p:extLst>
      <p:ext uri="{BB962C8B-B14F-4D97-AF65-F5344CB8AC3E}">
        <p14:creationId xmlns:p14="http://schemas.microsoft.com/office/powerpoint/2010/main" val="3592792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FE6251-2874-3747-9CBF-B63B41FBFF2C}" type="datetimeFigureOut">
              <a:rPr lang="en-US" smtClean="0"/>
              <a:t>4/15/13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91DDA0-73E5-8C41-BB6E-8ED092FF99B0}" type="slidenum">
              <a:rPr lang="en-US" smtClean="0"/>
              <a:t>‹#›</a:t>
            </a:fld>
            <a:endParaRPr lang="en-US"/>
          </a:p>
        </p:txBody>
      </p:sp>
    </p:spTree>
    <p:extLst>
      <p:ext uri="{BB962C8B-B14F-4D97-AF65-F5344CB8AC3E}">
        <p14:creationId xmlns:p14="http://schemas.microsoft.com/office/powerpoint/2010/main" val="1754162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5FE6251-2874-3747-9CBF-B63B41FBFF2C}" type="datetimeFigureOut">
              <a:rPr lang="en-US" smtClean="0"/>
              <a:t>4/15/13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91DDA0-73E5-8C41-BB6E-8ED092FF99B0}" type="slidenum">
              <a:rPr lang="en-US" smtClean="0"/>
              <a:t>‹#›</a:t>
            </a:fld>
            <a:endParaRPr lang="en-US"/>
          </a:p>
        </p:txBody>
      </p:sp>
    </p:spTree>
    <p:extLst>
      <p:ext uri="{BB962C8B-B14F-4D97-AF65-F5344CB8AC3E}">
        <p14:creationId xmlns:p14="http://schemas.microsoft.com/office/powerpoint/2010/main" val="2924686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5FE6251-2874-3747-9CBF-B63B41FBFF2C}" type="datetimeFigureOut">
              <a:rPr lang="en-US" smtClean="0"/>
              <a:t>4/15/13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91DDA0-73E5-8C41-BB6E-8ED092FF99B0}" type="slidenum">
              <a:rPr lang="en-US" smtClean="0"/>
              <a:t>‹#›</a:t>
            </a:fld>
            <a:endParaRPr lang="en-US"/>
          </a:p>
        </p:txBody>
      </p:sp>
    </p:spTree>
    <p:extLst>
      <p:ext uri="{BB962C8B-B14F-4D97-AF65-F5344CB8AC3E}">
        <p14:creationId xmlns:p14="http://schemas.microsoft.com/office/powerpoint/2010/main" val="14010183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5FE6251-2874-3747-9CBF-B63B41FBFF2C}" type="datetimeFigureOut">
              <a:rPr lang="en-US" smtClean="0"/>
              <a:t>4/15/13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91DDA0-73E5-8C41-BB6E-8ED092FF99B0}" type="slidenum">
              <a:rPr lang="en-US" smtClean="0"/>
              <a:t>‹#›</a:t>
            </a:fld>
            <a:endParaRPr lang="en-US"/>
          </a:p>
        </p:txBody>
      </p:sp>
    </p:spTree>
    <p:extLst>
      <p:ext uri="{BB962C8B-B14F-4D97-AF65-F5344CB8AC3E}">
        <p14:creationId xmlns:p14="http://schemas.microsoft.com/office/powerpoint/2010/main" val="11235089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FE6251-2874-3747-9CBF-B63B41FBFF2C}" type="datetimeFigureOut">
              <a:rPr lang="en-US" smtClean="0"/>
              <a:t>4/15/13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791DDA0-73E5-8C41-BB6E-8ED092FF99B0}" type="slidenum">
              <a:rPr lang="en-US" smtClean="0"/>
              <a:t>‹#›</a:t>
            </a:fld>
            <a:endParaRPr lang="en-US"/>
          </a:p>
        </p:txBody>
      </p:sp>
    </p:spTree>
    <p:extLst>
      <p:ext uri="{BB962C8B-B14F-4D97-AF65-F5344CB8AC3E}">
        <p14:creationId xmlns:p14="http://schemas.microsoft.com/office/powerpoint/2010/main" val="18625253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FE6251-2874-3747-9CBF-B63B41FBFF2C}" type="datetimeFigureOut">
              <a:rPr lang="en-US" smtClean="0"/>
              <a:t>4/15/13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91DDA0-73E5-8C41-BB6E-8ED092FF99B0}" type="slidenum">
              <a:rPr lang="en-US" smtClean="0"/>
              <a:t>‹#›</a:t>
            </a:fld>
            <a:endParaRPr lang="en-US"/>
          </a:p>
        </p:txBody>
      </p:sp>
    </p:spTree>
    <p:extLst>
      <p:ext uri="{BB962C8B-B14F-4D97-AF65-F5344CB8AC3E}">
        <p14:creationId xmlns:p14="http://schemas.microsoft.com/office/powerpoint/2010/main" val="31141894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FE6251-2874-3747-9CBF-B63B41FBFF2C}" type="datetimeFigureOut">
              <a:rPr lang="en-US" smtClean="0"/>
              <a:t>4/15/13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91DDA0-73E5-8C41-BB6E-8ED092FF99B0}" type="slidenum">
              <a:rPr lang="en-US" smtClean="0"/>
              <a:t>‹#›</a:t>
            </a:fld>
            <a:endParaRPr lang="en-US"/>
          </a:p>
        </p:txBody>
      </p:sp>
    </p:spTree>
    <p:extLst>
      <p:ext uri="{BB962C8B-B14F-4D97-AF65-F5344CB8AC3E}">
        <p14:creationId xmlns:p14="http://schemas.microsoft.com/office/powerpoint/2010/main" val="341227293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FE6251-2874-3747-9CBF-B63B41FBFF2C}" type="datetimeFigureOut">
              <a:rPr lang="en-US" smtClean="0"/>
              <a:t>4/15/13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91DDA0-73E5-8C41-BB6E-8ED092FF99B0}" type="slidenum">
              <a:rPr lang="en-US" smtClean="0"/>
              <a:t>‹#›</a:t>
            </a:fld>
            <a:endParaRPr lang="en-US"/>
          </a:p>
        </p:txBody>
      </p:sp>
    </p:spTree>
    <p:extLst>
      <p:ext uri="{BB962C8B-B14F-4D97-AF65-F5344CB8AC3E}">
        <p14:creationId xmlns:p14="http://schemas.microsoft.com/office/powerpoint/2010/main" val="35891631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4.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6.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7.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8.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20.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21.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22.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23.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24.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2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image1.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1918976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image10.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1918976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1" descr="image11.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1918976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2" descr="image12.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1918976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3" descr="image13.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1918976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4" descr="image14.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1918976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5" descr="image15.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1918976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6" descr="image16.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1918976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7" descr="image17.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1918976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8" descr="image18.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1918976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9" descr="image19.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1918976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2.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1918976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0" descr="image20.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1918976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1" descr="image21.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1918976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2" descr="image22.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19189763"/>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3" descr="image23.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1918976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4" descr="image24.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19189763"/>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5" descr="image25.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1918976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3.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1918976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image4.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1918976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image5.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1918976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image6.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1918976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image7.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1918976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image8.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1918976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9" descr="image9.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1918976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838</TotalTime>
  <Words>2846</Words>
  <Application>Microsoft Macintosh PowerPoint</Application>
  <PresentationFormat>On-screen Show (4:3)</PresentationFormat>
  <Paragraphs>219</Paragraphs>
  <Slides>25</Slides>
  <Notes>25</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Giant Thinkwell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Big Data SLA PHT 2013</dc:title>
  <dc:creator>Edd Dumbill</dc:creator>
  <cp:lastModifiedBy>Edd Dumbill</cp:lastModifiedBy>
  <cp:revision>14</cp:revision>
  <dcterms:created xsi:type="dcterms:W3CDTF">2013-04-15T18:21:27Z</dcterms:created>
  <dcterms:modified xsi:type="dcterms:W3CDTF">2013-04-16T12:31:55Z</dcterms:modified>
</cp:coreProperties>
</file>