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6"/>
  </p:notesMasterIdLst>
  <p:sldIdLst>
    <p:sldId id="256" r:id="rId2"/>
    <p:sldId id="281" r:id="rId3"/>
    <p:sldId id="282" r:id="rId4"/>
    <p:sldId id="28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399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96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6A5D9-D8A6-49DA-B37E-30F60ACB2A58}" type="datetimeFigureOut">
              <a:rPr lang="en-US" smtClean="0"/>
              <a:pPr/>
              <a:t>4/15/2013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470DF5-FA62-4364-870E-4C753B07C72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6128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 userDrawn="1"/>
        </p:nvGrpSpPr>
        <p:grpSpPr bwMode="auto">
          <a:xfrm>
            <a:off x="3632200" y="2895600"/>
            <a:ext cx="4876800" cy="319088"/>
            <a:chOff x="2288" y="3080"/>
            <a:chExt cx="3072" cy="201"/>
          </a:xfrm>
        </p:grpSpPr>
        <p:sp>
          <p:nvSpPr>
            <p:cNvPr id="3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  <a:defRPr/>
              </a:pPr>
              <a:endParaRPr lang="en-US" sz="2400" b="0">
                <a:latin typeface="Lucida Grande" pitchFamily="112" charset="0"/>
              </a:endParaRPr>
            </a:p>
          </p:txBody>
        </p:sp>
        <p:sp>
          <p:nvSpPr>
            <p:cNvPr id="4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  <a:defRPr/>
              </a:pPr>
              <a:endParaRPr lang="en-US" sz="2400" b="0">
                <a:latin typeface="Lucida Grande" pitchFamily="112" charset="0"/>
              </a:endParaRPr>
            </a:p>
          </p:txBody>
        </p:sp>
      </p:grpSp>
      <p:sp>
        <p:nvSpPr>
          <p:cNvPr id="6" name="Rectangle 3"/>
          <p:cNvSpPr>
            <a:spLocks noChangeArrowheads="1"/>
          </p:cNvSpPr>
          <p:nvPr userDrawn="1"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rgbClr val="3399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kumimoji="1" lang="en-US" sz="2400" b="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110000"/>
              </a:lnSpc>
              <a:buFont typeface="Wingdings" pitchFamily="2" charset="2"/>
              <a:buNone/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110000"/>
              </a:lnSpc>
              <a:buFont typeface="Wingdings" pitchFamily="2" charset="2"/>
              <a:buNone/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110000"/>
              </a:lnSpc>
              <a:buFont typeface="Wingdings" pitchFamily="2" charset="2"/>
              <a:buNone/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0913" y="2362200"/>
            <a:ext cx="3770312" cy="17859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0913" y="4300538"/>
            <a:ext cx="3770312" cy="17859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110000"/>
              </a:lnSpc>
              <a:buFont typeface="Wingdings" pitchFamily="2" charset="2"/>
              <a:buNone/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62000" y="762000"/>
            <a:ext cx="7924800" cy="53244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110000"/>
              </a:lnSpc>
              <a:buFont typeface="Wingdings" pitchFamily="2" charset="2"/>
              <a:buNone/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248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D77CA-09A8-40D4-8CDC-4F4560995550}" type="datetimeFigureOut">
              <a:rPr lang="en-US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 eaLnBrk="0" hangingPunct="0">
              <a:lnSpc>
                <a:spcPct val="100000"/>
              </a:lnSpc>
              <a:buFontTx/>
              <a:buNone/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2400" b="0">
                <a:latin typeface="Lucida Grande" pitchFamily="112" charset="0"/>
              </a:defRPr>
            </a:lvl1pPr>
          </a:lstStyle>
          <a:p>
            <a:pPr>
              <a:defRPr/>
            </a:pPr>
            <a:fld id="{F630976B-5A07-4273-92D4-85F58F2174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110000"/>
              </a:lnSpc>
              <a:buFont typeface="Wingdings" pitchFamily="2" charset="2"/>
              <a:buNone/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110000"/>
              </a:lnSpc>
              <a:buFont typeface="Wingdings" pitchFamily="2" charset="2"/>
              <a:buNone/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 userDrawn="1"/>
        </p:nvGrpSpPr>
        <p:grpSpPr bwMode="auto">
          <a:xfrm>
            <a:off x="3632200" y="2895600"/>
            <a:ext cx="4876800" cy="319088"/>
            <a:chOff x="2288" y="3080"/>
            <a:chExt cx="3072" cy="201"/>
          </a:xfrm>
        </p:grpSpPr>
        <p:sp>
          <p:nvSpPr>
            <p:cNvPr id="3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  <a:defRPr/>
              </a:pPr>
              <a:endParaRPr lang="en-US" sz="2400" b="0">
                <a:latin typeface="Lucida Grande" pitchFamily="112" charset="0"/>
              </a:endParaRPr>
            </a:p>
          </p:txBody>
        </p:sp>
        <p:sp>
          <p:nvSpPr>
            <p:cNvPr id="4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  <a:defRPr/>
              </a:pPr>
              <a:endParaRPr lang="en-US" sz="2400" b="0">
                <a:latin typeface="Lucida Grande" pitchFamily="112" charset="0"/>
              </a:endParaRPr>
            </a:p>
          </p:txBody>
        </p:sp>
      </p:grp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rgbClr val="3399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kumimoji="1" lang="en-US" sz="2400" b="0">
              <a:latin typeface="Times New Roman" pitchFamily="18" charset="0"/>
            </a:endParaRPr>
          </a:p>
        </p:txBody>
      </p:sp>
      <p:pic>
        <p:nvPicPr>
          <p:cNvPr id="6" name="Picture 2" descr="18304_700x54_footer"/>
          <p:cNvPicPr>
            <a:picLocks noChangeAspect="1" noChangeArrowheads="1"/>
          </p:cNvPicPr>
          <p:nvPr userDrawn="1"/>
        </p:nvPicPr>
        <p:blipFill>
          <a:blip r:embed="rId2" cstate="print"/>
          <a:srcRect l="37823"/>
          <a:stretch>
            <a:fillRect/>
          </a:stretch>
        </p:blipFill>
        <p:spPr bwMode="auto">
          <a:xfrm>
            <a:off x="0" y="2819400"/>
            <a:ext cx="91440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110000"/>
              </a:lnSpc>
              <a:buFont typeface="Wingdings" pitchFamily="2" charset="2"/>
              <a:buNone/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110000"/>
              </a:lnSpc>
              <a:buFont typeface="Wingdings" pitchFamily="2" charset="2"/>
              <a:buNone/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110000"/>
              </a:lnSpc>
              <a:buFont typeface="Wingdings" pitchFamily="2" charset="2"/>
              <a:buNone/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110000"/>
              </a:lnSpc>
              <a:buFont typeface="Wingdings" pitchFamily="2" charset="2"/>
              <a:buNone/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110000"/>
              </a:lnSpc>
              <a:buFont typeface="Wingdings" pitchFamily="2" charset="2"/>
              <a:buNone/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110000"/>
              </a:lnSpc>
              <a:buFont typeface="Wingdings" pitchFamily="2" charset="2"/>
              <a:buNone/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lnSpc>
                <a:spcPct val="110000"/>
              </a:lnSpc>
              <a:buFont typeface="Wingdings" pitchFamily="2" charset="2"/>
              <a:buNone/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8304_700x54_footer"/>
          <p:cNvPicPr>
            <a:picLocks noChangeAspect="1" noChangeArrowheads="1"/>
          </p:cNvPicPr>
          <p:nvPr userDrawn="1"/>
        </p:nvPicPr>
        <p:blipFill>
          <a:blip r:embed="rId19" cstate="print"/>
          <a:srcRect l="37823"/>
          <a:stretch>
            <a:fillRect/>
          </a:stretch>
        </p:blipFill>
        <p:spPr bwMode="auto">
          <a:xfrm>
            <a:off x="0" y="762000"/>
            <a:ext cx="91440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"/>
          <p:cNvGrpSpPr>
            <a:grpSpLocks/>
          </p:cNvGrpSpPr>
          <p:nvPr userDrawn="1"/>
        </p:nvGrpSpPr>
        <p:grpSpPr bwMode="auto">
          <a:xfrm>
            <a:off x="0" y="0"/>
            <a:ext cx="3200400" cy="6858000"/>
            <a:chOff x="0" y="0"/>
            <a:chExt cx="2016" cy="4320"/>
          </a:xfrm>
          <a:solidFill>
            <a:srgbClr val="339933"/>
          </a:solidFill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  <a:grpFill/>
          </p:grpSpPr>
          <p:sp>
            <p:nvSpPr>
              <p:cNvPr id="51204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  <a:defRPr/>
                </a:pPr>
                <a:endParaRPr lang="en-US" sz="2400" b="0">
                  <a:latin typeface="Lucida Grande" pitchFamily="112" charset="0"/>
                </a:endParaRPr>
              </a:p>
            </p:txBody>
          </p:sp>
          <p:sp>
            <p:nvSpPr>
              <p:cNvPr id="51205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728"/>
                  <a:gd name="T40" fmla="*/ 0 h 735"/>
                  <a:gd name="T41" fmla="*/ 1728 w 1728"/>
                  <a:gd name="T42" fmla="*/ 735 h 735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grpFill/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wrap="none"/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  <a:defRPr/>
                </a:pPr>
                <a:endParaRPr lang="en-US" sz="2400" b="0">
                  <a:latin typeface="Lucida Grande" pitchFamily="112" charset="0"/>
                </a:endParaRPr>
              </a:p>
            </p:txBody>
          </p:sp>
        </p:grpSp>
        <p:sp>
          <p:nvSpPr>
            <p:cNvPr id="51208" name="AutoShape 8"/>
            <p:cNvSpPr>
              <a:spLocks noChangeArrowheads="1"/>
            </p:cNvSpPr>
            <p:nvPr userDrawn="1"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  <a:defRPr/>
              </a:pPr>
              <a:endParaRPr lang="en-US" sz="2400" b="0">
                <a:latin typeface="Lucida Grande" pitchFamily="112" charset="0"/>
              </a:endParaRPr>
            </a:p>
          </p:txBody>
        </p:sp>
      </p:grpSp>
      <p:sp>
        <p:nvSpPr>
          <p:cNvPr id="322570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9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1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1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307138"/>
            <a:ext cx="2897188" cy="55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defRPr sz="1400" b="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pic>
        <p:nvPicPr>
          <p:cNvPr id="1032" name="Picture 14" descr="Pharmalot_4C"/>
          <p:cNvPicPr>
            <a:picLocks noChangeAspect="1" noChangeArrowheads="1"/>
          </p:cNvPicPr>
          <p:nvPr userDrawn="1"/>
        </p:nvPicPr>
        <p:blipFill>
          <a:blip r:embed="rId20" cstate="print">
            <a:clrChange>
              <a:clrFrom>
                <a:srgbClr val="F3F3F3"/>
              </a:clrFrom>
              <a:clrTo>
                <a:srgbClr val="F3F3F3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00800" y="325438"/>
            <a:ext cx="18288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8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hyperlink" Target="http://www.pharmalot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armalot.com/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20679_700x170_without_title.gif"/>
          <p:cNvPicPr>
            <a:picLocks noChangeAspect="1"/>
          </p:cNvPicPr>
          <p:nvPr/>
        </p:nvPicPr>
        <p:blipFill>
          <a:blip r:embed="rId2" cstate="print"/>
          <a:srcRect b="24017"/>
          <a:stretch>
            <a:fillRect/>
          </a:stretch>
        </p:blipFill>
        <p:spPr bwMode="auto">
          <a:xfrm>
            <a:off x="0" y="685800"/>
            <a:ext cx="9144000" cy="168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683037" y="1056382"/>
            <a:ext cx="407996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Making Social Media </a:t>
            </a:r>
            <a:br>
              <a:rPr lang="en-US" sz="3200" dirty="0" smtClean="0"/>
            </a:br>
            <a:r>
              <a:rPr lang="en-US" sz="3200" dirty="0" smtClean="0"/>
              <a:t>a Competitive Asset</a:t>
            </a:r>
            <a:endParaRPr lang="en-US" sz="3200" dirty="0"/>
          </a:p>
        </p:txBody>
      </p:sp>
      <p:pic>
        <p:nvPicPr>
          <p:cNvPr id="7182" name="Picture 14" descr="http://www.vyralmedia.com/wp-content/uploads/2012/02/social-media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199" t="4720" r="1353" b="1923"/>
          <a:stretch>
            <a:fillRect/>
          </a:stretch>
        </p:blipFill>
        <p:spPr bwMode="auto">
          <a:xfrm>
            <a:off x="4572001" y="2895600"/>
            <a:ext cx="5333999" cy="31855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08806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609600"/>
            <a:ext cx="82296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000000"/>
                </a:solidFill>
              </a:rPr>
              <a:t>Presented By</a:t>
            </a:r>
          </a:p>
        </p:txBody>
      </p:sp>
      <p:pic>
        <p:nvPicPr>
          <p:cNvPr id="20483" name="Picture 4" descr="e_silverman_v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0" y="2514600"/>
            <a:ext cx="1647825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0484" name="Rectangle 6"/>
          <p:cNvSpPr>
            <a:spLocks noChangeArrowheads="1"/>
          </p:cNvSpPr>
          <p:nvPr/>
        </p:nvSpPr>
        <p:spPr bwMode="auto">
          <a:xfrm>
            <a:off x="914400" y="4572000"/>
            <a:ext cx="8077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1500" i="1" dirty="0">
                <a:solidFill>
                  <a:srgbClr val="000000"/>
                </a:solidFill>
              </a:rPr>
              <a:t> </a:t>
            </a:r>
            <a:endParaRPr lang="en-US" sz="1500" b="0" dirty="0">
              <a:solidFill>
                <a:srgbClr val="000000"/>
              </a:solidFill>
            </a:endParaRPr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dirty="0" smtClean="0">
                <a:solidFill>
                  <a:srgbClr val="000000"/>
                </a:solidFill>
              </a:rPr>
              <a:t>Ed </a:t>
            </a:r>
            <a:r>
              <a:rPr lang="en-US" dirty="0">
                <a:solidFill>
                  <a:srgbClr val="000000"/>
                </a:solidFill>
              </a:rPr>
              <a:t>Silverman</a:t>
            </a:r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1400" b="0" dirty="0">
                <a:solidFill>
                  <a:srgbClr val="000000"/>
                </a:solidFill>
              </a:rPr>
              <a:t>Editor, Pharmalot</a:t>
            </a:r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1400" b="0" dirty="0">
                <a:solidFill>
                  <a:srgbClr val="000000"/>
                </a:solidFill>
              </a:rPr>
              <a:t>Editor-at-Large, </a:t>
            </a:r>
            <a:r>
              <a:rPr lang="en-US" sz="1400" b="0" i="1" dirty="0">
                <a:solidFill>
                  <a:srgbClr val="000000"/>
                </a:solidFill>
              </a:rPr>
              <a:t>Med Ad News</a:t>
            </a:r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1400" b="0" dirty="0" smtClean="0">
                <a:solidFill>
                  <a:srgbClr val="000000"/>
                </a:solidFill>
              </a:rPr>
              <a:t>Ed.Silverman@ubm.com</a:t>
            </a:r>
            <a:endParaRPr lang="en-US" sz="1400" b="0" dirty="0">
              <a:solidFill>
                <a:srgbClr val="000000"/>
              </a:solidFill>
            </a:endParaRPr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1400" b="0" dirty="0" smtClean="0">
                <a:solidFill>
                  <a:srgbClr val="000000"/>
                </a:solidFill>
                <a:hlinkClick r:id="rId4"/>
              </a:rPr>
              <a:t>www.Pharmalot.com</a:t>
            </a:r>
            <a:r>
              <a:rPr lang="en-US" sz="1400" b="0" dirty="0" smtClean="0">
                <a:solidFill>
                  <a:srgbClr val="000000"/>
                </a:solidFill>
              </a:rPr>
              <a:t/>
            </a:r>
            <a:br>
              <a:rPr lang="en-US" sz="1400" b="0" dirty="0" smtClean="0">
                <a:solidFill>
                  <a:srgbClr val="000000"/>
                </a:solidFill>
              </a:rPr>
            </a:br>
            <a:r>
              <a:rPr lang="en-US" sz="1400" b="0" dirty="0" smtClean="0">
                <a:solidFill>
                  <a:srgbClr val="000000"/>
                </a:solidFill>
              </a:rPr>
              <a:t/>
            </a:r>
            <a:br>
              <a:rPr lang="en-US" sz="1400" b="0" dirty="0" smtClean="0">
                <a:solidFill>
                  <a:srgbClr val="000000"/>
                </a:solidFill>
              </a:rPr>
            </a:br>
            <a:r>
              <a:rPr lang="en-US" sz="1400" b="0" dirty="0" smtClean="0">
                <a:solidFill>
                  <a:srgbClr val="000000"/>
                </a:solidFill>
              </a:rPr>
              <a:t>@pharmalot		facebook.com/</a:t>
            </a:r>
            <a:r>
              <a:rPr lang="en-US" sz="1400" b="0" dirty="0" err="1" smtClean="0">
                <a:solidFill>
                  <a:srgbClr val="000000"/>
                </a:solidFill>
              </a:rPr>
              <a:t>mypharmalot</a:t>
            </a:r>
            <a:r>
              <a:rPr lang="en-US" sz="1400" b="0" dirty="0" smtClean="0">
                <a:solidFill>
                  <a:srgbClr val="000000"/>
                </a:solidFill>
              </a:rPr>
              <a:t>	    Pharmalot</a:t>
            </a:r>
            <a:br>
              <a:rPr lang="en-US" sz="1400" b="0" dirty="0" smtClean="0">
                <a:solidFill>
                  <a:srgbClr val="000000"/>
                </a:solidFill>
              </a:rPr>
            </a:br>
            <a:r>
              <a:rPr lang="en-US" sz="1400" b="0" dirty="0" smtClean="0">
                <a:solidFill>
                  <a:srgbClr val="000000"/>
                </a:solidFill>
              </a:rPr>
              <a:t>@edsilverman						</a:t>
            </a:r>
            <a:endParaRPr lang="en-US" sz="1400" b="0" i="1" dirty="0">
              <a:solidFill>
                <a:srgbClr val="000000"/>
              </a:solidFill>
            </a:endParaRPr>
          </a:p>
        </p:txBody>
      </p:sp>
      <p:pic>
        <p:nvPicPr>
          <p:cNvPr id="8" name="Picture 7" descr="Facebook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019550" y="6267450"/>
            <a:ext cx="323850" cy="285750"/>
          </a:xfrm>
          <a:prstGeom prst="rect">
            <a:avLst/>
          </a:prstGeom>
        </p:spPr>
      </p:pic>
      <p:pic>
        <p:nvPicPr>
          <p:cNvPr id="9" name="Picture 8" descr="Linkedin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991350" y="6267450"/>
            <a:ext cx="323850" cy="285750"/>
          </a:xfrm>
          <a:prstGeom prst="rect">
            <a:avLst/>
          </a:prstGeom>
        </p:spPr>
      </p:pic>
      <p:pic>
        <p:nvPicPr>
          <p:cNvPr id="10" name="Picture 9" descr="Twitter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619250" y="6267450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1" dirty="0" smtClean="0">
                <a:solidFill>
                  <a:srgbClr val="000000"/>
                </a:solidFill>
              </a:rPr>
              <a:t>A Roundtable Discussion about Social Media and Information Gathering</a:t>
            </a:r>
            <a:endParaRPr lang="en-US" sz="2800" b="1" dirty="0" smtClean="0">
              <a:solidFill>
                <a:srgbClr val="0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2362200"/>
            <a:ext cx="5029200" cy="3724275"/>
          </a:xfrm>
        </p:spPr>
        <p:txBody>
          <a:bodyPr/>
          <a:lstStyle/>
          <a:p>
            <a:r>
              <a:rPr lang="en-US" sz="2400" dirty="0" smtClean="0"/>
              <a:t>Why social media is important</a:t>
            </a:r>
          </a:p>
          <a:p>
            <a:r>
              <a:rPr lang="en-US" sz="2400" dirty="0" smtClean="0"/>
              <a:t>What data sources can be used?</a:t>
            </a:r>
          </a:p>
          <a:p>
            <a:r>
              <a:rPr lang="en-US" sz="2400" dirty="0" smtClean="0"/>
              <a:t>What potential business use does this information serve?</a:t>
            </a:r>
          </a:p>
          <a:p>
            <a:r>
              <a:rPr lang="en-US" sz="2400" dirty="0" smtClean="0"/>
              <a:t>What mechanisms for searching this data do we have?</a:t>
            </a:r>
          </a:p>
          <a:p>
            <a:r>
              <a:rPr lang="en-US" sz="2400" dirty="0" smtClean="0"/>
              <a:t>Finding the right fit: pharmacovigilance, business intelligence</a:t>
            </a:r>
            <a:endParaRPr lang="en-US" sz="2400" dirty="0"/>
          </a:p>
        </p:txBody>
      </p:sp>
      <p:pic>
        <p:nvPicPr>
          <p:cNvPr id="2050" name="Picture 2" descr="http://serc.carleton.edu/images/sp/library/media/social_medi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0368" y="2438400"/>
            <a:ext cx="3283632" cy="27432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3.bp.blogspot.com/-4fqQEtPsRLY/T2eHssCbsXI/AAAAAAAAAvI/LifkIlMCRik/s1600/thank-you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1981200"/>
            <a:ext cx="3424719" cy="3048000"/>
          </a:xfrm>
          <a:prstGeom prst="rect">
            <a:avLst/>
          </a:prstGeom>
          <a:noFill/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914400" y="4572000"/>
            <a:ext cx="8077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1500" i="1" dirty="0">
                <a:solidFill>
                  <a:srgbClr val="000000"/>
                </a:solidFill>
              </a:rPr>
              <a:t> </a:t>
            </a:r>
            <a:endParaRPr lang="en-US" sz="1500" b="0" dirty="0">
              <a:solidFill>
                <a:srgbClr val="000000"/>
              </a:solidFill>
            </a:endParaRPr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dirty="0" smtClean="0">
                <a:solidFill>
                  <a:srgbClr val="000000"/>
                </a:solidFill>
              </a:rPr>
              <a:t>Ed </a:t>
            </a:r>
            <a:r>
              <a:rPr lang="en-US" dirty="0">
                <a:solidFill>
                  <a:srgbClr val="000000"/>
                </a:solidFill>
              </a:rPr>
              <a:t>Silverman</a:t>
            </a:r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1400" b="0" dirty="0">
                <a:solidFill>
                  <a:srgbClr val="000000"/>
                </a:solidFill>
              </a:rPr>
              <a:t>Editor, Pharmalot</a:t>
            </a:r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1400" b="0" dirty="0">
                <a:solidFill>
                  <a:srgbClr val="000000"/>
                </a:solidFill>
              </a:rPr>
              <a:t>Editor-at-Large, </a:t>
            </a:r>
            <a:r>
              <a:rPr lang="en-US" sz="1400" b="0" i="1" dirty="0">
                <a:solidFill>
                  <a:srgbClr val="000000"/>
                </a:solidFill>
              </a:rPr>
              <a:t>Med Ad News</a:t>
            </a:r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1400" b="0" dirty="0" smtClean="0">
                <a:solidFill>
                  <a:srgbClr val="000000"/>
                </a:solidFill>
              </a:rPr>
              <a:t>Ed.Silverman@ubm.com</a:t>
            </a:r>
            <a:endParaRPr lang="en-US" sz="1400" b="0" dirty="0">
              <a:solidFill>
                <a:srgbClr val="000000"/>
              </a:solidFill>
            </a:endParaRPr>
          </a:p>
          <a:p>
            <a:pPr marL="342900" indent="-342900" algn="ctr"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1400" b="0" dirty="0" smtClean="0">
                <a:solidFill>
                  <a:srgbClr val="000000"/>
                </a:solidFill>
                <a:hlinkClick r:id="rId3"/>
              </a:rPr>
              <a:t>www.Pharmalot.com</a:t>
            </a:r>
            <a:r>
              <a:rPr lang="en-US" sz="1400" b="0" dirty="0" smtClean="0">
                <a:solidFill>
                  <a:srgbClr val="000000"/>
                </a:solidFill>
              </a:rPr>
              <a:t/>
            </a:r>
            <a:br>
              <a:rPr lang="en-US" sz="1400" b="0" dirty="0" smtClean="0">
                <a:solidFill>
                  <a:srgbClr val="000000"/>
                </a:solidFill>
              </a:rPr>
            </a:br>
            <a:r>
              <a:rPr lang="en-US" sz="1400" b="0" dirty="0" smtClean="0">
                <a:solidFill>
                  <a:srgbClr val="000000"/>
                </a:solidFill>
              </a:rPr>
              <a:t/>
            </a:r>
            <a:br>
              <a:rPr lang="en-US" sz="1400" b="0" dirty="0" smtClean="0">
                <a:solidFill>
                  <a:srgbClr val="000000"/>
                </a:solidFill>
              </a:rPr>
            </a:br>
            <a:r>
              <a:rPr lang="en-US" sz="1400" b="0" dirty="0" smtClean="0">
                <a:solidFill>
                  <a:srgbClr val="000000"/>
                </a:solidFill>
              </a:rPr>
              <a:t>@pharmalot		facebook.com/</a:t>
            </a:r>
            <a:r>
              <a:rPr lang="en-US" sz="1400" b="0" dirty="0" err="1" smtClean="0">
                <a:solidFill>
                  <a:srgbClr val="000000"/>
                </a:solidFill>
              </a:rPr>
              <a:t>mypharmalot</a:t>
            </a:r>
            <a:r>
              <a:rPr lang="en-US" sz="1400" b="0" dirty="0" smtClean="0">
                <a:solidFill>
                  <a:srgbClr val="000000"/>
                </a:solidFill>
              </a:rPr>
              <a:t>	    Pharmalot</a:t>
            </a:r>
            <a:br>
              <a:rPr lang="en-US" sz="1400" b="0" dirty="0" smtClean="0">
                <a:solidFill>
                  <a:srgbClr val="000000"/>
                </a:solidFill>
              </a:rPr>
            </a:br>
            <a:r>
              <a:rPr lang="en-US" sz="1400" b="0" dirty="0" smtClean="0">
                <a:solidFill>
                  <a:srgbClr val="000000"/>
                </a:solidFill>
              </a:rPr>
              <a:t>@edsilverman						</a:t>
            </a:r>
            <a:endParaRPr lang="en-US" sz="1400" b="0"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</TotalTime>
  <Words>54</Words>
  <Application>Microsoft Office PowerPoint</Application>
  <PresentationFormat>On-screen Show (4:3)</PresentationFormat>
  <Paragraphs>20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1_Custom Design</vt:lpstr>
      <vt:lpstr>Slide 1</vt:lpstr>
      <vt:lpstr>Presented By</vt:lpstr>
      <vt:lpstr>A Roundtable Discussion about Social Media and Information Gathering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Exploring How ACOs Impact Markets: Driving a need to new business models</dc:title>
  <dc:creator>Randy IIH</dc:creator>
  <cp:lastModifiedBy>test</cp:lastModifiedBy>
  <cp:revision>55</cp:revision>
  <dcterms:created xsi:type="dcterms:W3CDTF">2012-02-22T15:40:25Z</dcterms:created>
  <dcterms:modified xsi:type="dcterms:W3CDTF">2013-04-15T17:59:40Z</dcterms:modified>
</cp:coreProperties>
</file>